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Inter" charset="1" panose="020B0502030000000004"/>
      <p:regular r:id="rId16"/>
    </p:embeddedFont>
    <p:embeddedFont>
      <p:font typeface="Inter Heavy" charset="1" panose="02000503000000020004"/>
      <p:regular r:id="rId17"/>
    </p:embeddedFont>
    <p:embeddedFont>
      <p:font typeface="Inter Bold" charset="1" panose="020B0802030000000004"/>
      <p:regular r:id="rId18"/>
    </p:embeddedFont>
    <p:embeddedFont>
      <p:font typeface="Inter Bold Italics" charset="1" panose="020B0802030000000004"/>
      <p:regular r:id="rId19"/>
    </p:embeddedFont>
    <p:embeddedFont>
      <p:font typeface="Arimo" charset="1" panose="020B0604020202020204"/>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4.png" Type="http://schemas.openxmlformats.org/officeDocument/2006/relationships/image"/><Relationship Id="rId4"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6.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7.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8.jpeg" Type="http://schemas.openxmlformats.org/officeDocument/2006/relationships/image"/><Relationship Id="rId4" Target="../media/image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9.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11.png" Type="http://schemas.openxmlformats.org/officeDocument/2006/relationships/image"/><Relationship Id="rId4" Target="../media/image12.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11.png" Type="http://schemas.openxmlformats.org/officeDocument/2006/relationships/image"/><Relationship Id="rId4" Target="../media/image12.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6542427" y="1029103"/>
            <a:ext cx="2059630" cy="476836"/>
            <a:chOff x="0" y="0"/>
            <a:chExt cx="542454" cy="125587"/>
          </a:xfrm>
        </p:grpSpPr>
        <p:sp>
          <p:nvSpPr>
            <p:cNvPr name="Freeform 3" id="3"/>
            <p:cNvSpPr/>
            <p:nvPr/>
          </p:nvSpPr>
          <p:spPr>
            <a:xfrm flipH="false" flipV="false" rot="0">
              <a:off x="0" y="0"/>
              <a:ext cx="542454" cy="125587"/>
            </a:xfrm>
            <a:custGeom>
              <a:avLst/>
              <a:gdLst/>
              <a:ahLst/>
              <a:cxnLst/>
              <a:rect r="r" b="b" t="t" l="l"/>
              <a:pathLst>
                <a:path h="125587" w="542454">
                  <a:moveTo>
                    <a:pt x="0" y="0"/>
                  </a:moveTo>
                  <a:lnTo>
                    <a:pt x="542454" y="0"/>
                  </a:lnTo>
                  <a:lnTo>
                    <a:pt x="542454" y="125587"/>
                  </a:lnTo>
                  <a:lnTo>
                    <a:pt x="0" y="125587"/>
                  </a:lnTo>
                  <a:close/>
                </a:path>
              </a:pathLst>
            </a:custGeom>
            <a:solidFill>
              <a:srgbClr val="077FFC"/>
            </a:solidFill>
          </p:spPr>
        </p:sp>
        <p:sp>
          <p:nvSpPr>
            <p:cNvPr name="TextBox 4" id="4"/>
            <p:cNvSpPr txBox="true"/>
            <p:nvPr/>
          </p:nvSpPr>
          <p:spPr>
            <a:xfrm>
              <a:off x="0" y="28575"/>
              <a:ext cx="542454" cy="97012"/>
            </a:xfrm>
            <a:prstGeom prst="rect">
              <a:avLst/>
            </a:prstGeom>
          </p:spPr>
          <p:txBody>
            <a:bodyPr anchor="ctr" rtlCol="false" tIns="50800" lIns="50800" bIns="50800" rIns="50800"/>
            <a:lstStyle/>
            <a:p>
              <a:pPr algn="ctr">
                <a:lnSpc>
                  <a:spcPts val="1704"/>
                </a:lnSpc>
              </a:pPr>
            </a:p>
          </p:txBody>
        </p:sp>
      </p:grpSp>
      <p:grpSp>
        <p:nvGrpSpPr>
          <p:cNvPr name="Group 5" id="5"/>
          <p:cNvGrpSpPr/>
          <p:nvPr/>
        </p:nvGrpSpPr>
        <p:grpSpPr>
          <a:xfrm rot="0">
            <a:off x="9598171" y="2983055"/>
            <a:ext cx="1330189" cy="1369874"/>
            <a:chOff x="0" y="0"/>
            <a:chExt cx="271273" cy="279366"/>
          </a:xfrm>
        </p:grpSpPr>
        <p:sp>
          <p:nvSpPr>
            <p:cNvPr name="Freeform 6" id="6"/>
            <p:cNvSpPr/>
            <p:nvPr/>
          </p:nvSpPr>
          <p:spPr>
            <a:xfrm flipH="false" flipV="false" rot="0">
              <a:off x="0" y="0"/>
              <a:ext cx="271273" cy="279366"/>
            </a:xfrm>
            <a:custGeom>
              <a:avLst/>
              <a:gdLst/>
              <a:ahLst/>
              <a:cxnLst/>
              <a:rect r="r" b="b" t="t" l="l"/>
              <a:pathLst>
                <a:path h="279366" w="271273">
                  <a:moveTo>
                    <a:pt x="0" y="0"/>
                  </a:moveTo>
                  <a:lnTo>
                    <a:pt x="271273" y="0"/>
                  </a:lnTo>
                  <a:lnTo>
                    <a:pt x="271273" y="279366"/>
                  </a:lnTo>
                  <a:lnTo>
                    <a:pt x="0" y="279366"/>
                  </a:lnTo>
                  <a:close/>
                </a:path>
              </a:pathLst>
            </a:custGeom>
            <a:solidFill>
              <a:srgbClr val="94B2CD"/>
            </a:solidFill>
          </p:spPr>
        </p:sp>
        <p:sp>
          <p:nvSpPr>
            <p:cNvPr name="TextBox 7" id="7"/>
            <p:cNvSpPr txBox="true"/>
            <p:nvPr/>
          </p:nvSpPr>
          <p:spPr>
            <a:xfrm>
              <a:off x="0" y="28575"/>
              <a:ext cx="271273" cy="250791"/>
            </a:xfrm>
            <a:prstGeom prst="rect">
              <a:avLst/>
            </a:prstGeom>
          </p:spPr>
          <p:txBody>
            <a:bodyPr anchor="ctr" rtlCol="false" tIns="50800" lIns="50800" bIns="50800" rIns="50800"/>
            <a:lstStyle/>
            <a:p>
              <a:pPr algn="ctr">
                <a:lnSpc>
                  <a:spcPts val="1704"/>
                </a:lnSpc>
              </a:pPr>
            </a:p>
          </p:txBody>
        </p:sp>
      </p:grpSp>
      <p:grpSp>
        <p:nvGrpSpPr>
          <p:cNvPr name="Group 8" id="8"/>
          <p:cNvGrpSpPr/>
          <p:nvPr/>
        </p:nvGrpSpPr>
        <p:grpSpPr>
          <a:xfrm rot="0">
            <a:off x="10928360" y="4409443"/>
            <a:ext cx="712791" cy="734057"/>
            <a:chOff x="0" y="0"/>
            <a:chExt cx="145364" cy="149700"/>
          </a:xfrm>
        </p:grpSpPr>
        <p:sp>
          <p:nvSpPr>
            <p:cNvPr name="Freeform 9" id="9"/>
            <p:cNvSpPr/>
            <p:nvPr/>
          </p:nvSpPr>
          <p:spPr>
            <a:xfrm flipH="false" flipV="false" rot="0">
              <a:off x="0" y="0"/>
              <a:ext cx="145364" cy="149700"/>
            </a:xfrm>
            <a:custGeom>
              <a:avLst/>
              <a:gdLst/>
              <a:ahLst/>
              <a:cxnLst/>
              <a:rect r="r" b="b" t="t" l="l"/>
              <a:pathLst>
                <a:path h="149700" w="145364">
                  <a:moveTo>
                    <a:pt x="0" y="0"/>
                  </a:moveTo>
                  <a:lnTo>
                    <a:pt x="145364" y="0"/>
                  </a:lnTo>
                  <a:lnTo>
                    <a:pt x="145364" y="149700"/>
                  </a:lnTo>
                  <a:lnTo>
                    <a:pt x="0" y="149700"/>
                  </a:lnTo>
                  <a:close/>
                </a:path>
              </a:pathLst>
            </a:custGeom>
            <a:solidFill>
              <a:srgbClr val="94B2CD"/>
            </a:solidFill>
          </p:spPr>
        </p:sp>
        <p:sp>
          <p:nvSpPr>
            <p:cNvPr name="TextBox 10" id="10"/>
            <p:cNvSpPr txBox="true"/>
            <p:nvPr/>
          </p:nvSpPr>
          <p:spPr>
            <a:xfrm>
              <a:off x="0" y="28575"/>
              <a:ext cx="145364" cy="121125"/>
            </a:xfrm>
            <a:prstGeom prst="rect">
              <a:avLst/>
            </a:prstGeom>
          </p:spPr>
          <p:txBody>
            <a:bodyPr anchor="ctr" rtlCol="false" tIns="50800" lIns="50800" bIns="50800" rIns="50800"/>
            <a:lstStyle/>
            <a:p>
              <a:pPr algn="ctr">
                <a:lnSpc>
                  <a:spcPts val="1704"/>
                </a:lnSpc>
              </a:pPr>
            </a:p>
          </p:txBody>
        </p:sp>
      </p:grpSp>
      <p:sp>
        <p:nvSpPr>
          <p:cNvPr name="Freeform 11" id="11"/>
          <p:cNvSpPr/>
          <p:nvPr/>
        </p:nvSpPr>
        <p:spPr>
          <a:xfrm flipH="false" flipV="false" rot="0">
            <a:off x="1328179" y="958953"/>
            <a:ext cx="1492332" cy="617136"/>
          </a:xfrm>
          <a:custGeom>
            <a:avLst/>
            <a:gdLst/>
            <a:ahLst/>
            <a:cxnLst/>
            <a:rect r="r" b="b" t="t" l="l"/>
            <a:pathLst>
              <a:path h="617136" w="1492332">
                <a:moveTo>
                  <a:pt x="0" y="0"/>
                </a:moveTo>
                <a:lnTo>
                  <a:pt x="1492332" y="0"/>
                </a:lnTo>
                <a:lnTo>
                  <a:pt x="1492332" y="617136"/>
                </a:lnTo>
                <a:lnTo>
                  <a:pt x="0" y="617136"/>
                </a:lnTo>
                <a:lnTo>
                  <a:pt x="0" y="0"/>
                </a:lnTo>
                <a:close/>
              </a:path>
            </a:pathLst>
          </a:custGeom>
          <a:blipFill>
            <a:blip r:embed="rId2"/>
            <a:stretch>
              <a:fillRect l="-896" t="0" r="-896" b="0"/>
            </a:stretch>
          </a:blipFill>
        </p:spPr>
      </p:sp>
      <p:sp>
        <p:nvSpPr>
          <p:cNvPr name="Freeform 12" id="1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alphaModFix amt="23000"/>
            </a:blip>
            <a:stretch>
              <a:fillRect l="0" t="-4366" r="-1209" b="-6064"/>
            </a:stretch>
          </a:blipFill>
        </p:spPr>
      </p:sp>
      <p:sp>
        <p:nvSpPr>
          <p:cNvPr name="TextBox 13" id="13"/>
          <p:cNvSpPr txBox="true"/>
          <p:nvPr/>
        </p:nvSpPr>
        <p:spPr>
          <a:xfrm rot="0">
            <a:off x="16767472" y="1095082"/>
            <a:ext cx="324030" cy="306779"/>
          </a:xfrm>
          <a:prstGeom prst="rect">
            <a:avLst/>
          </a:prstGeom>
        </p:spPr>
        <p:txBody>
          <a:bodyPr anchor="t" rtlCol="false" tIns="0" lIns="0" bIns="0" rIns="0">
            <a:spAutoFit/>
          </a:bodyPr>
          <a:lstStyle/>
          <a:p>
            <a:pPr algn="ctr">
              <a:lnSpc>
                <a:spcPts val="2520"/>
              </a:lnSpc>
              <a:spcBef>
                <a:spcPct val="0"/>
              </a:spcBef>
            </a:pPr>
            <a:r>
              <a:rPr lang="en-US" sz="1800">
                <a:solidFill>
                  <a:srgbClr val="F4FAFB"/>
                </a:solidFill>
                <a:latin typeface="Inter"/>
                <a:ea typeface="Inter"/>
                <a:cs typeface="Inter"/>
                <a:sym typeface="Inter"/>
              </a:rPr>
              <a:t>01</a:t>
            </a:r>
          </a:p>
        </p:txBody>
      </p:sp>
      <p:sp>
        <p:nvSpPr>
          <p:cNvPr name="TextBox 14" id="14"/>
          <p:cNvSpPr txBox="true"/>
          <p:nvPr/>
        </p:nvSpPr>
        <p:spPr>
          <a:xfrm rot="0">
            <a:off x="2281053" y="3125930"/>
            <a:ext cx="5420174" cy="784507"/>
          </a:xfrm>
          <a:prstGeom prst="rect">
            <a:avLst/>
          </a:prstGeom>
        </p:spPr>
        <p:txBody>
          <a:bodyPr anchor="t" rtlCol="false" tIns="0" lIns="0" bIns="0" rIns="0">
            <a:spAutoFit/>
          </a:bodyPr>
          <a:lstStyle/>
          <a:p>
            <a:pPr algn="ctr">
              <a:lnSpc>
                <a:spcPts val="5722"/>
              </a:lnSpc>
            </a:pPr>
            <a:r>
              <a:rPr lang="en-US" sz="6087">
                <a:solidFill>
                  <a:srgbClr val="077FFC"/>
                </a:solidFill>
                <a:latin typeface="Inter"/>
                <a:ea typeface="Inter"/>
                <a:cs typeface="Inter"/>
                <a:sym typeface="Inter"/>
              </a:rPr>
              <a:t>Intel Branding </a:t>
            </a:r>
          </a:p>
        </p:txBody>
      </p:sp>
      <p:sp>
        <p:nvSpPr>
          <p:cNvPr name="TextBox 15" id="15"/>
          <p:cNvSpPr txBox="true"/>
          <p:nvPr/>
        </p:nvSpPr>
        <p:spPr>
          <a:xfrm rot="0">
            <a:off x="5166080" y="4680520"/>
            <a:ext cx="5709466" cy="736019"/>
          </a:xfrm>
          <a:prstGeom prst="rect">
            <a:avLst/>
          </a:prstGeom>
        </p:spPr>
        <p:txBody>
          <a:bodyPr anchor="t" rtlCol="false" tIns="0" lIns="0" bIns="0" rIns="0">
            <a:spAutoFit/>
          </a:bodyPr>
          <a:lstStyle/>
          <a:p>
            <a:pPr algn="ctr">
              <a:lnSpc>
                <a:spcPts val="5469"/>
              </a:lnSpc>
            </a:pPr>
            <a:r>
              <a:rPr lang="en-US" b="true" sz="5818">
                <a:solidFill>
                  <a:srgbClr val="17224D"/>
                </a:solidFill>
                <a:latin typeface="Inter Heavy"/>
                <a:ea typeface="Inter Heavy"/>
                <a:cs typeface="Inter Heavy"/>
                <a:sym typeface="Inter Heavy"/>
              </a:rPr>
              <a:t>Visual Identity </a:t>
            </a:r>
          </a:p>
        </p:txBody>
      </p:sp>
      <p:sp>
        <p:nvSpPr>
          <p:cNvPr name="TextBox 16" id="16"/>
          <p:cNvSpPr txBox="true"/>
          <p:nvPr/>
        </p:nvSpPr>
        <p:spPr>
          <a:xfrm rot="0">
            <a:off x="2820511" y="6382985"/>
            <a:ext cx="13725893" cy="622935"/>
          </a:xfrm>
          <a:prstGeom prst="rect">
            <a:avLst/>
          </a:prstGeom>
        </p:spPr>
        <p:txBody>
          <a:bodyPr anchor="t" rtlCol="false" tIns="0" lIns="0" bIns="0" rIns="0">
            <a:spAutoFit/>
          </a:bodyPr>
          <a:lstStyle/>
          <a:p>
            <a:pPr algn="r">
              <a:lnSpc>
                <a:spcPts val="5040"/>
              </a:lnSpc>
              <a:spcBef>
                <a:spcPct val="0"/>
              </a:spcBef>
            </a:pPr>
            <a:r>
              <a:rPr lang="en-US" b="true" sz="3600" spc="1022">
                <a:solidFill>
                  <a:srgbClr val="0067B4"/>
                </a:solidFill>
                <a:latin typeface="Inter Bold"/>
                <a:ea typeface="Inter Bold"/>
                <a:cs typeface="Inter Bold"/>
                <a:sym typeface="Inter Bold"/>
              </a:rPr>
              <a:t>Simplify Your AI Journey</a:t>
            </a:r>
            <a:r>
              <a:rPr lang="en-US" b="true" sz="3600" i="true" spc="1022">
                <a:solidFill>
                  <a:srgbClr val="0067B4"/>
                </a:solidFill>
                <a:latin typeface="Inter Bold Italics"/>
                <a:ea typeface="Inter Bold Italics"/>
                <a:cs typeface="Inter Bold Italics"/>
                <a:sym typeface="Inter Bold Italics"/>
              </a:rPr>
              <a:t> </a:t>
            </a:r>
          </a:p>
        </p:txBody>
      </p:sp>
      <p:sp>
        <p:nvSpPr>
          <p:cNvPr name="TextBox 17" id="17"/>
          <p:cNvSpPr txBox="true"/>
          <p:nvPr/>
        </p:nvSpPr>
        <p:spPr>
          <a:xfrm rot="0">
            <a:off x="6646849" y="9083601"/>
            <a:ext cx="4994303" cy="174624"/>
          </a:xfrm>
          <a:prstGeom prst="rect">
            <a:avLst/>
          </a:prstGeom>
        </p:spPr>
        <p:txBody>
          <a:bodyPr anchor="t" rtlCol="false" tIns="0" lIns="0" bIns="0" rIns="0">
            <a:spAutoFit/>
          </a:bodyPr>
          <a:lstStyle/>
          <a:p>
            <a:pPr algn="ctr" marL="0" indent="0" lvl="0">
              <a:lnSpc>
                <a:spcPts val="1400"/>
              </a:lnSpc>
              <a:spcBef>
                <a:spcPct val="0"/>
              </a:spcBef>
            </a:pPr>
            <a:r>
              <a:rPr lang="en-US" sz="1000" spc="284">
                <a:solidFill>
                  <a:srgbClr val="0067B4"/>
                </a:solidFill>
                <a:latin typeface="Inter"/>
                <a:ea typeface="Inter"/>
                <a:cs typeface="Inter"/>
                <a:sym typeface="Inter"/>
              </a:rPr>
              <a:t>WWW.INTEL.COM</a:t>
            </a:r>
          </a:p>
        </p:txBody>
      </p:sp>
      <p:sp>
        <p:nvSpPr>
          <p:cNvPr name="TextBox 18" id="18"/>
          <p:cNvSpPr txBox="true"/>
          <p:nvPr/>
        </p:nvSpPr>
        <p:spPr>
          <a:xfrm rot="0">
            <a:off x="1672177" y="3959118"/>
            <a:ext cx="6348635" cy="817353"/>
          </a:xfrm>
          <a:prstGeom prst="rect">
            <a:avLst/>
          </a:prstGeom>
        </p:spPr>
        <p:txBody>
          <a:bodyPr anchor="t" rtlCol="false" tIns="0" lIns="0" bIns="0" rIns="0">
            <a:spAutoFit/>
          </a:bodyPr>
          <a:lstStyle/>
          <a:p>
            <a:pPr algn="ctr">
              <a:lnSpc>
                <a:spcPts val="6081"/>
              </a:lnSpc>
            </a:pPr>
            <a:r>
              <a:rPr lang="en-US" sz="6470">
                <a:solidFill>
                  <a:srgbClr val="0067B4"/>
                </a:solidFill>
                <a:latin typeface="Inter"/>
                <a:ea typeface="Inter"/>
                <a:cs typeface="Inter"/>
                <a:sym typeface="Inter"/>
              </a:rPr>
              <a:t>&amp;</a:t>
            </a:r>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F4FAFB"/>
        </a:solidFill>
      </p:bgPr>
    </p:bg>
    <p:spTree>
      <p:nvGrpSpPr>
        <p:cNvPr id="1" name=""/>
        <p:cNvGrpSpPr/>
        <p:nvPr/>
      </p:nvGrpSpPr>
      <p:grpSpPr>
        <a:xfrm>
          <a:off x="0" y="0"/>
          <a:ext cx="0" cy="0"/>
          <a:chOff x="0" y="0"/>
          <a:chExt cx="0" cy="0"/>
        </a:xfrm>
      </p:grpSpPr>
      <p:grpSp>
        <p:nvGrpSpPr>
          <p:cNvPr name="Group 2" id="2"/>
          <p:cNvGrpSpPr/>
          <p:nvPr/>
        </p:nvGrpSpPr>
        <p:grpSpPr>
          <a:xfrm rot="0">
            <a:off x="0" y="0"/>
            <a:ext cx="19126562" cy="2868002"/>
            <a:chOff x="0" y="0"/>
            <a:chExt cx="5037448" cy="755359"/>
          </a:xfrm>
        </p:grpSpPr>
        <p:sp>
          <p:nvSpPr>
            <p:cNvPr name="Freeform 3" id="3"/>
            <p:cNvSpPr/>
            <p:nvPr/>
          </p:nvSpPr>
          <p:spPr>
            <a:xfrm flipH="false" flipV="false" rot="0">
              <a:off x="0" y="0"/>
              <a:ext cx="5037448" cy="755359"/>
            </a:xfrm>
            <a:custGeom>
              <a:avLst/>
              <a:gdLst/>
              <a:ahLst/>
              <a:cxnLst/>
              <a:rect r="r" b="b" t="t" l="l"/>
              <a:pathLst>
                <a:path h="755359" w="5037448">
                  <a:moveTo>
                    <a:pt x="0" y="0"/>
                  </a:moveTo>
                  <a:lnTo>
                    <a:pt x="5037448" y="0"/>
                  </a:lnTo>
                  <a:lnTo>
                    <a:pt x="5037448" y="755359"/>
                  </a:lnTo>
                  <a:lnTo>
                    <a:pt x="0" y="755359"/>
                  </a:lnTo>
                  <a:close/>
                </a:path>
              </a:pathLst>
            </a:custGeom>
            <a:solidFill>
              <a:srgbClr val="17224D"/>
            </a:solidFill>
          </p:spPr>
        </p:sp>
        <p:sp>
          <p:nvSpPr>
            <p:cNvPr name="TextBox 4" id="4"/>
            <p:cNvSpPr txBox="true"/>
            <p:nvPr/>
          </p:nvSpPr>
          <p:spPr>
            <a:xfrm>
              <a:off x="0" y="28575"/>
              <a:ext cx="5037448" cy="726784"/>
            </a:xfrm>
            <a:prstGeom prst="rect">
              <a:avLst/>
            </a:prstGeom>
          </p:spPr>
          <p:txBody>
            <a:bodyPr anchor="ctr" rtlCol="false" tIns="50800" lIns="50800" bIns="50800" rIns="50800"/>
            <a:lstStyle/>
            <a:p>
              <a:pPr algn="ctr">
                <a:lnSpc>
                  <a:spcPts val="1704"/>
                </a:lnSpc>
              </a:pPr>
            </a:p>
          </p:txBody>
        </p:sp>
      </p:grpSp>
      <p:grpSp>
        <p:nvGrpSpPr>
          <p:cNvPr name="Group 5" id="5"/>
          <p:cNvGrpSpPr/>
          <p:nvPr/>
        </p:nvGrpSpPr>
        <p:grpSpPr>
          <a:xfrm rot="0">
            <a:off x="16542427" y="1029103"/>
            <a:ext cx="2059630" cy="476836"/>
            <a:chOff x="0" y="0"/>
            <a:chExt cx="542454" cy="125587"/>
          </a:xfrm>
        </p:grpSpPr>
        <p:sp>
          <p:nvSpPr>
            <p:cNvPr name="Freeform 6" id="6"/>
            <p:cNvSpPr/>
            <p:nvPr/>
          </p:nvSpPr>
          <p:spPr>
            <a:xfrm flipH="false" flipV="false" rot="0">
              <a:off x="0" y="0"/>
              <a:ext cx="542454" cy="125587"/>
            </a:xfrm>
            <a:custGeom>
              <a:avLst/>
              <a:gdLst/>
              <a:ahLst/>
              <a:cxnLst/>
              <a:rect r="r" b="b" t="t" l="l"/>
              <a:pathLst>
                <a:path h="125587" w="542454">
                  <a:moveTo>
                    <a:pt x="0" y="0"/>
                  </a:moveTo>
                  <a:lnTo>
                    <a:pt x="542454" y="0"/>
                  </a:lnTo>
                  <a:lnTo>
                    <a:pt x="542454" y="125587"/>
                  </a:lnTo>
                  <a:lnTo>
                    <a:pt x="0" y="125587"/>
                  </a:lnTo>
                  <a:close/>
                </a:path>
              </a:pathLst>
            </a:custGeom>
            <a:solidFill>
              <a:srgbClr val="077FFC"/>
            </a:solidFill>
          </p:spPr>
        </p:sp>
        <p:sp>
          <p:nvSpPr>
            <p:cNvPr name="TextBox 7" id="7"/>
            <p:cNvSpPr txBox="true"/>
            <p:nvPr/>
          </p:nvSpPr>
          <p:spPr>
            <a:xfrm>
              <a:off x="0" y="28575"/>
              <a:ext cx="542454" cy="97012"/>
            </a:xfrm>
            <a:prstGeom prst="rect">
              <a:avLst/>
            </a:prstGeom>
          </p:spPr>
          <p:txBody>
            <a:bodyPr anchor="ctr" rtlCol="false" tIns="50800" lIns="50800" bIns="50800" rIns="50800"/>
            <a:lstStyle/>
            <a:p>
              <a:pPr algn="ctr">
                <a:lnSpc>
                  <a:spcPts val="1704"/>
                </a:lnSpc>
              </a:pPr>
            </a:p>
          </p:txBody>
        </p:sp>
      </p:grpSp>
      <p:sp>
        <p:nvSpPr>
          <p:cNvPr name="TextBox 8" id="8"/>
          <p:cNvSpPr txBox="true"/>
          <p:nvPr/>
        </p:nvSpPr>
        <p:spPr>
          <a:xfrm rot="0">
            <a:off x="16767472" y="1095082"/>
            <a:ext cx="324030" cy="306705"/>
          </a:xfrm>
          <a:prstGeom prst="rect">
            <a:avLst/>
          </a:prstGeom>
        </p:spPr>
        <p:txBody>
          <a:bodyPr anchor="t" rtlCol="false" tIns="0" lIns="0" bIns="0" rIns="0">
            <a:spAutoFit/>
          </a:bodyPr>
          <a:lstStyle/>
          <a:p>
            <a:pPr algn="ctr">
              <a:lnSpc>
                <a:spcPts val="2520"/>
              </a:lnSpc>
              <a:spcBef>
                <a:spcPct val="0"/>
              </a:spcBef>
            </a:pPr>
            <a:r>
              <a:rPr lang="en-US" sz="1800">
                <a:solidFill>
                  <a:srgbClr val="F4FAFB"/>
                </a:solidFill>
                <a:latin typeface="Inter"/>
                <a:ea typeface="Inter"/>
                <a:cs typeface="Inter"/>
                <a:sym typeface="Inter"/>
              </a:rPr>
              <a:t>01</a:t>
            </a:r>
          </a:p>
        </p:txBody>
      </p:sp>
      <p:sp>
        <p:nvSpPr>
          <p:cNvPr name="TextBox 9" id="9"/>
          <p:cNvSpPr txBox="true"/>
          <p:nvPr/>
        </p:nvSpPr>
        <p:spPr>
          <a:xfrm rot="0">
            <a:off x="513014" y="677312"/>
            <a:ext cx="11094322" cy="1475620"/>
          </a:xfrm>
          <a:prstGeom prst="rect">
            <a:avLst/>
          </a:prstGeom>
        </p:spPr>
        <p:txBody>
          <a:bodyPr anchor="t" rtlCol="false" tIns="0" lIns="0" bIns="0" rIns="0">
            <a:spAutoFit/>
          </a:bodyPr>
          <a:lstStyle/>
          <a:p>
            <a:pPr algn="l">
              <a:lnSpc>
                <a:spcPts val="10981"/>
              </a:lnSpc>
            </a:pPr>
            <a:r>
              <a:rPr lang="en-US" b="true" sz="11682">
                <a:solidFill>
                  <a:srgbClr val="077FFC"/>
                </a:solidFill>
                <a:latin typeface="Inter Bold"/>
                <a:ea typeface="Inter Bold"/>
                <a:cs typeface="Inter Bold"/>
                <a:sym typeface="Inter Bold"/>
              </a:rPr>
              <a:t>SUMMARY </a:t>
            </a:r>
          </a:p>
        </p:txBody>
      </p:sp>
      <p:sp>
        <p:nvSpPr>
          <p:cNvPr name="TextBox 10" id="10"/>
          <p:cNvSpPr txBox="true"/>
          <p:nvPr/>
        </p:nvSpPr>
        <p:spPr>
          <a:xfrm rot="0">
            <a:off x="1387074" y="2820377"/>
            <a:ext cx="9346202" cy="6665812"/>
          </a:xfrm>
          <a:prstGeom prst="rect">
            <a:avLst/>
          </a:prstGeom>
        </p:spPr>
        <p:txBody>
          <a:bodyPr anchor="t" rtlCol="false" tIns="0" lIns="0" bIns="0" rIns="0">
            <a:spAutoFit/>
          </a:bodyPr>
          <a:lstStyle/>
          <a:p>
            <a:pPr algn="l">
              <a:lnSpc>
                <a:spcPts val="2262"/>
              </a:lnSpc>
            </a:pPr>
            <a:r>
              <a:rPr lang="en-US" sz="1616">
                <a:solidFill>
                  <a:srgbClr val="17224D"/>
                </a:solidFill>
                <a:latin typeface="Arimo"/>
                <a:ea typeface="Arimo"/>
                <a:cs typeface="Arimo"/>
                <a:sym typeface="Arimo"/>
              </a:rPr>
              <a:t> </a:t>
            </a:r>
          </a:p>
          <a:p>
            <a:pPr algn="l" marL="697814" indent="-348907" lvl="1">
              <a:lnSpc>
                <a:spcPts val="6431"/>
              </a:lnSpc>
              <a:buFont typeface="Arial"/>
              <a:buChar char="•"/>
            </a:pPr>
            <a:r>
              <a:rPr lang="en-US" sz="3232">
                <a:solidFill>
                  <a:srgbClr val="000000"/>
                </a:solidFill>
                <a:latin typeface="Inter"/>
                <a:ea typeface="Inter"/>
                <a:cs typeface="Inter"/>
                <a:sym typeface="Inter"/>
              </a:rPr>
              <a:t>Introduction</a:t>
            </a:r>
          </a:p>
          <a:p>
            <a:pPr algn="l" marL="697814" indent="-348907" lvl="1">
              <a:lnSpc>
                <a:spcPts val="6431"/>
              </a:lnSpc>
              <a:buFont typeface="Arial"/>
              <a:buChar char="•"/>
            </a:pPr>
            <a:r>
              <a:rPr lang="en-US" sz="3232">
                <a:solidFill>
                  <a:srgbClr val="000000"/>
                </a:solidFill>
                <a:latin typeface="Inter"/>
                <a:ea typeface="Inter"/>
                <a:cs typeface="Inter"/>
                <a:sym typeface="Inter"/>
              </a:rPr>
              <a:t>Target Audience</a:t>
            </a:r>
          </a:p>
          <a:p>
            <a:pPr algn="l" marL="697814" indent="-348907" lvl="1">
              <a:lnSpc>
                <a:spcPts val="6431"/>
              </a:lnSpc>
              <a:buFont typeface="Arial"/>
              <a:buChar char="•"/>
            </a:pPr>
            <a:r>
              <a:rPr lang="en-US" sz="3232">
                <a:solidFill>
                  <a:srgbClr val="000000"/>
                </a:solidFill>
                <a:latin typeface="Inter"/>
                <a:ea typeface="Inter"/>
                <a:cs typeface="Inter"/>
                <a:sym typeface="Inter"/>
              </a:rPr>
              <a:t>Brand Identity</a:t>
            </a:r>
          </a:p>
          <a:p>
            <a:pPr algn="l" marL="697814" indent="-348907" lvl="1">
              <a:lnSpc>
                <a:spcPts val="6431"/>
              </a:lnSpc>
              <a:buFont typeface="Arial"/>
              <a:buChar char="•"/>
            </a:pPr>
            <a:r>
              <a:rPr lang="en-US" sz="3232">
                <a:solidFill>
                  <a:srgbClr val="000000"/>
                </a:solidFill>
                <a:latin typeface="Inter"/>
                <a:ea typeface="Inter"/>
                <a:cs typeface="Inter"/>
                <a:sym typeface="Inter"/>
              </a:rPr>
              <a:t>Color Palette</a:t>
            </a:r>
          </a:p>
          <a:p>
            <a:pPr algn="l" marL="697814" indent="-348907" lvl="1">
              <a:lnSpc>
                <a:spcPts val="6431"/>
              </a:lnSpc>
              <a:buFont typeface="Arial"/>
              <a:buChar char="•"/>
            </a:pPr>
            <a:r>
              <a:rPr lang="en-US" sz="3232">
                <a:solidFill>
                  <a:srgbClr val="000000"/>
                </a:solidFill>
                <a:latin typeface="Inter"/>
                <a:ea typeface="Inter"/>
                <a:cs typeface="Inter"/>
                <a:sym typeface="Inter"/>
              </a:rPr>
              <a:t>Typography</a:t>
            </a:r>
          </a:p>
          <a:p>
            <a:pPr algn="l" marL="697814" indent="-348907" lvl="1">
              <a:lnSpc>
                <a:spcPts val="6431"/>
              </a:lnSpc>
              <a:buFont typeface="Arial"/>
              <a:buChar char="•"/>
            </a:pPr>
            <a:r>
              <a:rPr lang="en-US" sz="3232">
                <a:solidFill>
                  <a:srgbClr val="000000"/>
                </a:solidFill>
                <a:latin typeface="Inter"/>
                <a:ea typeface="Inter"/>
                <a:cs typeface="Inter"/>
                <a:sym typeface="Inter"/>
              </a:rPr>
              <a:t> Logo Evolution</a:t>
            </a:r>
          </a:p>
          <a:p>
            <a:pPr algn="l" marL="697814" indent="-348907" lvl="1">
              <a:lnSpc>
                <a:spcPts val="6431"/>
              </a:lnSpc>
              <a:buFont typeface="Arial"/>
              <a:buChar char="•"/>
            </a:pPr>
            <a:r>
              <a:rPr lang="en-US" sz="3232">
                <a:solidFill>
                  <a:srgbClr val="000000"/>
                </a:solidFill>
                <a:latin typeface="Inter"/>
                <a:ea typeface="Inter"/>
                <a:cs typeface="Inter"/>
                <a:sym typeface="Inter"/>
              </a:rPr>
              <a:t> Brand Application</a:t>
            </a:r>
          </a:p>
          <a:p>
            <a:pPr algn="l" marL="697814" indent="-348907" lvl="1">
              <a:lnSpc>
                <a:spcPts val="6431"/>
              </a:lnSpc>
              <a:buFont typeface="Arial"/>
              <a:buChar char="•"/>
            </a:pPr>
            <a:r>
              <a:rPr lang="en-US" sz="3232">
                <a:solidFill>
                  <a:srgbClr val="000000"/>
                </a:solidFill>
                <a:latin typeface="Inter"/>
                <a:ea typeface="Inter"/>
                <a:cs typeface="Inter"/>
                <a:sym typeface="Inter"/>
              </a:rPr>
              <a:t>Conclusion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0">
            <a:off x="429453" y="0"/>
            <a:ext cx="17429094" cy="3836796"/>
            <a:chOff x="0" y="0"/>
            <a:chExt cx="3554416" cy="782460"/>
          </a:xfrm>
        </p:grpSpPr>
        <p:sp>
          <p:nvSpPr>
            <p:cNvPr name="Freeform 4" id="4"/>
            <p:cNvSpPr/>
            <p:nvPr/>
          </p:nvSpPr>
          <p:spPr>
            <a:xfrm flipH="false" flipV="false" rot="0">
              <a:off x="0" y="0"/>
              <a:ext cx="3554416" cy="782460"/>
            </a:xfrm>
            <a:custGeom>
              <a:avLst/>
              <a:gdLst/>
              <a:ahLst/>
              <a:cxnLst/>
              <a:rect r="r" b="b" t="t" l="l"/>
              <a:pathLst>
                <a:path h="782460" w="3554416">
                  <a:moveTo>
                    <a:pt x="0" y="0"/>
                  </a:moveTo>
                  <a:lnTo>
                    <a:pt x="3554416" y="0"/>
                  </a:lnTo>
                  <a:lnTo>
                    <a:pt x="3554416" y="782460"/>
                  </a:lnTo>
                  <a:lnTo>
                    <a:pt x="0" y="782460"/>
                  </a:lnTo>
                  <a:close/>
                </a:path>
              </a:pathLst>
            </a:custGeom>
            <a:solidFill>
              <a:srgbClr val="17224D"/>
            </a:solidFill>
          </p:spPr>
        </p:sp>
        <p:sp>
          <p:nvSpPr>
            <p:cNvPr name="TextBox 5" id="5"/>
            <p:cNvSpPr txBox="true"/>
            <p:nvPr/>
          </p:nvSpPr>
          <p:spPr>
            <a:xfrm>
              <a:off x="0" y="28575"/>
              <a:ext cx="3554416" cy="753885"/>
            </a:xfrm>
            <a:prstGeom prst="rect">
              <a:avLst/>
            </a:prstGeom>
          </p:spPr>
          <p:txBody>
            <a:bodyPr anchor="ctr" rtlCol="false" tIns="50800" lIns="50800" bIns="50800" rIns="50800"/>
            <a:lstStyle/>
            <a:p>
              <a:pPr algn="ctr">
                <a:lnSpc>
                  <a:spcPts val="1704"/>
                </a:lnSpc>
              </a:pPr>
            </a:p>
          </p:txBody>
        </p:sp>
      </p:grpSp>
      <p:grpSp>
        <p:nvGrpSpPr>
          <p:cNvPr name="Group 6" id="6"/>
          <p:cNvGrpSpPr/>
          <p:nvPr/>
        </p:nvGrpSpPr>
        <p:grpSpPr>
          <a:xfrm rot="0">
            <a:off x="16542427" y="1029103"/>
            <a:ext cx="2059630" cy="476836"/>
            <a:chOff x="0" y="0"/>
            <a:chExt cx="542454" cy="125587"/>
          </a:xfrm>
        </p:grpSpPr>
        <p:sp>
          <p:nvSpPr>
            <p:cNvPr name="Freeform 7" id="7"/>
            <p:cNvSpPr/>
            <p:nvPr/>
          </p:nvSpPr>
          <p:spPr>
            <a:xfrm flipH="false" flipV="false" rot="0">
              <a:off x="0" y="0"/>
              <a:ext cx="542454" cy="125587"/>
            </a:xfrm>
            <a:custGeom>
              <a:avLst/>
              <a:gdLst/>
              <a:ahLst/>
              <a:cxnLst/>
              <a:rect r="r" b="b" t="t" l="l"/>
              <a:pathLst>
                <a:path h="125587" w="542454">
                  <a:moveTo>
                    <a:pt x="0" y="0"/>
                  </a:moveTo>
                  <a:lnTo>
                    <a:pt x="542454" y="0"/>
                  </a:lnTo>
                  <a:lnTo>
                    <a:pt x="542454" y="125587"/>
                  </a:lnTo>
                  <a:lnTo>
                    <a:pt x="0" y="125587"/>
                  </a:lnTo>
                  <a:close/>
                </a:path>
              </a:pathLst>
            </a:custGeom>
            <a:solidFill>
              <a:srgbClr val="077FFC"/>
            </a:solidFill>
          </p:spPr>
        </p:sp>
        <p:sp>
          <p:nvSpPr>
            <p:cNvPr name="TextBox 8" id="8"/>
            <p:cNvSpPr txBox="true"/>
            <p:nvPr/>
          </p:nvSpPr>
          <p:spPr>
            <a:xfrm>
              <a:off x="0" y="28575"/>
              <a:ext cx="542454" cy="97012"/>
            </a:xfrm>
            <a:prstGeom prst="rect">
              <a:avLst/>
            </a:prstGeom>
          </p:spPr>
          <p:txBody>
            <a:bodyPr anchor="ctr" rtlCol="false" tIns="50800" lIns="50800" bIns="50800" rIns="50800"/>
            <a:lstStyle/>
            <a:p>
              <a:pPr algn="ctr">
                <a:lnSpc>
                  <a:spcPts val="1704"/>
                </a:lnSpc>
              </a:pPr>
            </a:p>
          </p:txBody>
        </p:sp>
      </p:grpSp>
      <p:sp>
        <p:nvSpPr>
          <p:cNvPr name="Freeform 9" id="9"/>
          <p:cNvSpPr/>
          <p:nvPr/>
        </p:nvSpPr>
        <p:spPr>
          <a:xfrm flipH="false" flipV="false" rot="0">
            <a:off x="9945709" y="8801000"/>
            <a:ext cx="5263886" cy="914600"/>
          </a:xfrm>
          <a:custGeom>
            <a:avLst/>
            <a:gdLst/>
            <a:ahLst/>
            <a:cxnLst/>
            <a:rect r="r" b="b" t="t" l="l"/>
            <a:pathLst>
              <a:path h="914600" w="5263886">
                <a:moveTo>
                  <a:pt x="0" y="0"/>
                </a:moveTo>
                <a:lnTo>
                  <a:pt x="5263885" y="0"/>
                </a:lnTo>
                <a:lnTo>
                  <a:pt x="5263885" y="914600"/>
                </a:lnTo>
                <a:lnTo>
                  <a:pt x="0" y="914600"/>
                </a:lnTo>
                <a:lnTo>
                  <a:pt x="0" y="0"/>
                </a:lnTo>
                <a:close/>
              </a:path>
            </a:pathLst>
          </a:custGeom>
          <a:blipFill>
            <a:blip r:embed="rId3"/>
            <a:stretch>
              <a:fillRect l="0" t="0" r="0" b="0"/>
            </a:stretch>
          </a:blipFill>
        </p:spPr>
      </p:sp>
      <p:sp>
        <p:nvSpPr>
          <p:cNvPr name="Freeform 10" id="10"/>
          <p:cNvSpPr/>
          <p:nvPr/>
        </p:nvSpPr>
        <p:spPr>
          <a:xfrm flipH="false" flipV="false" rot="0">
            <a:off x="9704849" y="1505939"/>
            <a:ext cx="5745605" cy="7688078"/>
          </a:xfrm>
          <a:custGeom>
            <a:avLst/>
            <a:gdLst/>
            <a:ahLst/>
            <a:cxnLst/>
            <a:rect r="r" b="b" t="t" l="l"/>
            <a:pathLst>
              <a:path h="7688078" w="5745605">
                <a:moveTo>
                  <a:pt x="0" y="0"/>
                </a:moveTo>
                <a:lnTo>
                  <a:pt x="5745605" y="0"/>
                </a:lnTo>
                <a:lnTo>
                  <a:pt x="5745605" y="7688079"/>
                </a:lnTo>
                <a:lnTo>
                  <a:pt x="0" y="7688079"/>
                </a:lnTo>
                <a:lnTo>
                  <a:pt x="0" y="0"/>
                </a:lnTo>
                <a:close/>
              </a:path>
            </a:pathLst>
          </a:custGeom>
          <a:blipFill>
            <a:blip r:embed="rId4"/>
            <a:stretch>
              <a:fillRect l="-51968" t="0" r="-61752" b="0"/>
            </a:stretch>
          </a:blipFill>
        </p:spPr>
      </p:sp>
      <p:sp>
        <p:nvSpPr>
          <p:cNvPr name="TextBox 11" id="11"/>
          <p:cNvSpPr txBox="true"/>
          <p:nvPr/>
        </p:nvSpPr>
        <p:spPr>
          <a:xfrm rot="0">
            <a:off x="16767472" y="1095082"/>
            <a:ext cx="324030" cy="306779"/>
          </a:xfrm>
          <a:prstGeom prst="rect">
            <a:avLst/>
          </a:prstGeom>
        </p:spPr>
        <p:txBody>
          <a:bodyPr anchor="t" rtlCol="false" tIns="0" lIns="0" bIns="0" rIns="0">
            <a:spAutoFit/>
          </a:bodyPr>
          <a:lstStyle/>
          <a:p>
            <a:pPr algn="ctr">
              <a:lnSpc>
                <a:spcPts val="2520"/>
              </a:lnSpc>
              <a:spcBef>
                <a:spcPct val="0"/>
              </a:spcBef>
            </a:pPr>
            <a:r>
              <a:rPr lang="en-US" sz="1800">
                <a:solidFill>
                  <a:srgbClr val="F4FAFB"/>
                </a:solidFill>
                <a:latin typeface="Inter"/>
                <a:ea typeface="Inter"/>
                <a:cs typeface="Inter"/>
                <a:sym typeface="Inter"/>
              </a:rPr>
              <a:t>02</a:t>
            </a:r>
          </a:p>
        </p:txBody>
      </p:sp>
      <p:sp>
        <p:nvSpPr>
          <p:cNvPr name="TextBox 12" id="12"/>
          <p:cNvSpPr txBox="true"/>
          <p:nvPr/>
        </p:nvSpPr>
        <p:spPr>
          <a:xfrm rot="0">
            <a:off x="1011184" y="1630461"/>
            <a:ext cx="8934524" cy="1109725"/>
          </a:xfrm>
          <a:prstGeom prst="rect">
            <a:avLst/>
          </a:prstGeom>
        </p:spPr>
        <p:txBody>
          <a:bodyPr anchor="t" rtlCol="false" tIns="0" lIns="0" bIns="0" rIns="0">
            <a:spAutoFit/>
          </a:bodyPr>
          <a:lstStyle/>
          <a:p>
            <a:pPr algn="l">
              <a:lnSpc>
                <a:spcPts val="8271"/>
              </a:lnSpc>
            </a:pPr>
            <a:r>
              <a:rPr lang="en-US" sz="8799" b="true">
                <a:solidFill>
                  <a:srgbClr val="077FFC"/>
                </a:solidFill>
                <a:latin typeface="Inter Bold"/>
                <a:ea typeface="Inter Bold"/>
                <a:cs typeface="Inter Bold"/>
                <a:sym typeface="Inter Bold"/>
              </a:rPr>
              <a:t>Introduction </a:t>
            </a:r>
          </a:p>
        </p:txBody>
      </p:sp>
      <p:sp>
        <p:nvSpPr>
          <p:cNvPr name="TextBox 13" id="13"/>
          <p:cNvSpPr txBox="true"/>
          <p:nvPr/>
        </p:nvSpPr>
        <p:spPr>
          <a:xfrm rot="0">
            <a:off x="1011184" y="6132589"/>
            <a:ext cx="5267417" cy="256541"/>
          </a:xfrm>
          <a:prstGeom prst="rect">
            <a:avLst/>
          </a:prstGeom>
        </p:spPr>
        <p:txBody>
          <a:bodyPr anchor="t" rtlCol="false" tIns="0" lIns="0" bIns="0" rIns="0">
            <a:spAutoFit/>
          </a:bodyPr>
          <a:lstStyle/>
          <a:p>
            <a:pPr algn="l">
              <a:lnSpc>
                <a:spcPts val="1880"/>
              </a:lnSpc>
            </a:pPr>
            <a:r>
              <a:rPr lang="en-US" sz="2000" b="true">
                <a:solidFill>
                  <a:srgbClr val="0067B4"/>
                </a:solidFill>
                <a:latin typeface="Inter Bold"/>
                <a:ea typeface="Inter Bold"/>
                <a:cs typeface="Inter Bold"/>
                <a:sym typeface="Inter Bold"/>
              </a:rPr>
              <a:t>Mission statement :</a:t>
            </a:r>
          </a:p>
        </p:txBody>
      </p:sp>
      <p:sp>
        <p:nvSpPr>
          <p:cNvPr name="TextBox 14" id="14"/>
          <p:cNvSpPr txBox="true"/>
          <p:nvPr/>
        </p:nvSpPr>
        <p:spPr>
          <a:xfrm rot="0">
            <a:off x="1028700" y="6392051"/>
            <a:ext cx="7359131" cy="549910"/>
          </a:xfrm>
          <a:prstGeom prst="rect">
            <a:avLst/>
          </a:prstGeom>
        </p:spPr>
        <p:txBody>
          <a:bodyPr anchor="t" rtlCol="false" tIns="0" lIns="0" bIns="0" rIns="0">
            <a:spAutoFit/>
          </a:bodyPr>
          <a:lstStyle/>
          <a:p>
            <a:pPr algn="just">
              <a:lnSpc>
                <a:spcPts val="2240"/>
              </a:lnSpc>
              <a:spcBef>
                <a:spcPct val="0"/>
              </a:spcBef>
            </a:pPr>
            <a:r>
              <a:rPr lang="en-US" sz="1600">
                <a:solidFill>
                  <a:srgbClr val="0067B4"/>
                </a:solidFill>
                <a:latin typeface="Inter"/>
                <a:ea typeface="Inter"/>
                <a:cs typeface="Inter"/>
                <a:sym typeface="Inter"/>
              </a:rPr>
              <a:t>Intel’s mission is to “create world-changing technology that enriches the lives of every person on earth.”</a:t>
            </a:r>
          </a:p>
        </p:txBody>
      </p:sp>
      <p:sp>
        <p:nvSpPr>
          <p:cNvPr name="TextBox 15" id="15"/>
          <p:cNvSpPr txBox="true"/>
          <p:nvPr/>
        </p:nvSpPr>
        <p:spPr>
          <a:xfrm rot="0">
            <a:off x="1011184" y="4494203"/>
            <a:ext cx="5267417" cy="256541"/>
          </a:xfrm>
          <a:prstGeom prst="rect">
            <a:avLst/>
          </a:prstGeom>
        </p:spPr>
        <p:txBody>
          <a:bodyPr anchor="t" rtlCol="false" tIns="0" lIns="0" bIns="0" rIns="0">
            <a:spAutoFit/>
          </a:bodyPr>
          <a:lstStyle/>
          <a:p>
            <a:pPr algn="l">
              <a:lnSpc>
                <a:spcPts val="1880"/>
              </a:lnSpc>
            </a:pPr>
            <a:r>
              <a:rPr lang="en-US" sz="2000" b="true">
                <a:solidFill>
                  <a:srgbClr val="0067B4"/>
                </a:solidFill>
                <a:latin typeface="Inter Bold"/>
                <a:ea typeface="Inter Bold"/>
                <a:cs typeface="Inter Bold"/>
                <a:sym typeface="Inter Bold"/>
              </a:rPr>
              <a:t>Company overview :</a:t>
            </a:r>
          </a:p>
        </p:txBody>
      </p:sp>
      <p:sp>
        <p:nvSpPr>
          <p:cNvPr name="TextBox 16" id="16"/>
          <p:cNvSpPr txBox="true"/>
          <p:nvPr/>
        </p:nvSpPr>
        <p:spPr>
          <a:xfrm rot="0">
            <a:off x="1011184" y="4753031"/>
            <a:ext cx="7359131" cy="1102360"/>
          </a:xfrm>
          <a:prstGeom prst="rect">
            <a:avLst/>
          </a:prstGeom>
        </p:spPr>
        <p:txBody>
          <a:bodyPr anchor="t" rtlCol="false" tIns="0" lIns="0" bIns="0" rIns="0">
            <a:spAutoFit/>
          </a:bodyPr>
          <a:lstStyle/>
          <a:p>
            <a:pPr algn="just">
              <a:lnSpc>
                <a:spcPts val="2240"/>
              </a:lnSpc>
              <a:spcBef>
                <a:spcPct val="0"/>
              </a:spcBef>
            </a:pPr>
            <a:r>
              <a:rPr lang="en-US" sz="1600">
                <a:solidFill>
                  <a:srgbClr val="0067B4"/>
                </a:solidFill>
                <a:latin typeface="Inter"/>
                <a:ea typeface="Inter"/>
                <a:cs typeface="Inter"/>
                <a:sym typeface="Inter"/>
              </a:rPr>
              <a:t>Intel is a multinational technology company known for designing and manufacturing semiconductor chips, processors, and other computing hardware. Founded in 1968, Intel has become a leader in the tech industry, powering devices and systems worldwide.</a:t>
            </a:r>
          </a:p>
        </p:txBody>
      </p:sp>
      <p:sp>
        <p:nvSpPr>
          <p:cNvPr name="TextBox 17" id="17"/>
          <p:cNvSpPr txBox="true"/>
          <p:nvPr/>
        </p:nvSpPr>
        <p:spPr>
          <a:xfrm rot="0">
            <a:off x="1028700" y="7280416"/>
            <a:ext cx="5267417" cy="256541"/>
          </a:xfrm>
          <a:prstGeom prst="rect">
            <a:avLst/>
          </a:prstGeom>
        </p:spPr>
        <p:txBody>
          <a:bodyPr anchor="t" rtlCol="false" tIns="0" lIns="0" bIns="0" rIns="0">
            <a:spAutoFit/>
          </a:bodyPr>
          <a:lstStyle/>
          <a:p>
            <a:pPr algn="l">
              <a:lnSpc>
                <a:spcPts val="1880"/>
              </a:lnSpc>
            </a:pPr>
            <a:r>
              <a:rPr lang="en-US" sz="2000" b="true">
                <a:solidFill>
                  <a:srgbClr val="0067B4"/>
                </a:solidFill>
                <a:latin typeface="Inter Bold"/>
                <a:ea typeface="Inter Bold"/>
                <a:cs typeface="Inter Bold"/>
                <a:sym typeface="Inter Bold"/>
              </a:rPr>
              <a:t>Core values:</a:t>
            </a:r>
          </a:p>
        </p:txBody>
      </p:sp>
      <p:sp>
        <p:nvSpPr>
          <p:cNvPr name="TextBox 18" id="18"/>
          <p:cNvSpPr txBox="true"/>
          <p:nvPr/>
        </p:nvSpPr>
        <p:spPr>
          <a:xfrm rot="0">
            <a:off x="1011184" y="7549402"/>
            <a:ext cx="7359131" cy="871220"/>
          </a:xfrm>
          <a:prstGeom prst="rect">
            <a:avLst/>
          </a:prstGeom>
        </p:spPr>
        <p:txBody>
          <a:bodyPr anchor="t" rtlCol="false" tIns="0" lIns="0" bIns="0" rIns="0">
            <a:spAutoFit/>
          </a:bodyPr>
          <a:lstStyle/>
          <a:p>
            <a:pPr algn="just" marL="367031" indent="-183515" lvl="1">
              <a:lnSpc>
                <a:spcPts val="2380"/>
              </a:lnSpc>
              <a:buFont typeface="Arial"/>
              <a:buChar char="•"/>
            </a:pPr>
            <a:r>
              <a:rPr lang="en-US" sz="1700">
                <a:solidFill>
                  <a:srgbClr val="0067B4"/>
                </a:solidFill>
                <a:latin typeface="Inter"/>
                <a:ea typeface="Inter"/>
                <a:cs typeface="Inter"/>
                <a:sym typeface="Inter"/>
              </a:rPr>
              <a:t>Customer-first</a:t>
            </a:r>
          </a:p>
          <a:p>
            <a:pPr algn="just" marL="367031" indent="-183515" lvl="1">
              <a:lnSpc>
                <a:spcPts val="2380"/>
              </a:lnSpc>
              <a:buFont typeface="Arial"/>
              <a:buChar char="•"/>
            </a:pPr>
            <a:r>
              <a:rPr lang="en-US" sz="1700">
                <a:solidFill>
                  <a:srgbClr val="0067B4"/>
                </a:solidFill>
                <a:latin typeface="Inter"/>
                <a:ea typeface="Inter"/>
                <a:cs typeface="Inter"/>
                <a:sym typeface="Inter"/>
              </a:rPr>
              <a:t>Fearless innovation </a:t>
            </a:r>
          </a:p>
          <a:p>
            <a:pPr algn="just" marL="367031" indent="-183515" lvl="1">
              <a:lnSpc>
                <a:spcPts val="2380"/>
              </a:lnSpc>
              <a:buFont typeface="Arial"/>
              <a:buChar char="•"/>
            </a:pPr>
            <a:r>
              <a:rPr lang="en-US" sz="1700">
                <a:solidFill>
                  <a:srgbClr val="0067B4"/>
                </a:solidFill>
                <a:latin typeface="Inter"/>
                <a:ea typeface="Inter"/>
                <a:cs typeface="Inter"/>
                <a:sym typeface="Inter"/>
              </a:rPr>
              <a:t>Diveraity</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4FAFB"/>
        </a:solidFill>
      </p:bgPr>
    </p:bg>
    <p:spTree>
      <p:nvGrpSpPr>
        <p:cNvPr id="1" name=""/>
        <p:cNvGrpSpPr/>
        <p:nvPr/>
      </p:nvGrpSpPr>
      <p:grpSpPr>
        <a:xfrm>
          <a:off x="0" y="0"/>
          <a:ext cx="0" cy="0"/>
          <a:chOff x="0" y="0"/>
          <a:chExt cx="0" cy="0"/>
        </a:xfrm>
      </p:grpSpPr>
      <p:grpSp>
        <p:nvGrpSpPr>
          <p:cNvPr name="Group 2" id="2"/>
          <p:cNvGrpSpPr/>
          <p:nvPr/>
        </p:nvGrpSpPr>
        <p:grpSpPr>
          <a:xfrm rot="0">
            <a:off x="16542427" y="1029103"/>
            <a:ext cx="2059630" cy="476836"/>
            <a:chOff x="0" y="0"/>
            <a:chExt cx="542454" cy="125587"/>
          </a:xfrm>
        </p:grpSpPr>
        <p:sp>
          <p:nvSpPr>
            <p:cNvPr name="Freeform 3" id="3"/>
            <p:cNvSpPr/>
            <p:nvPr/>
          </p:nvSpPr>
          <p:spPr>
            <a:xfrm flipH="false" flipV="false" rot="0">
              <a:off x="0" y="0"/>
              <a:ext cx="542454" cy="125587"/>
            </a:xfrm>
            <a:custGeom>
              <a:avLst/>
              <a:gdLst/>
              <a:ahLst/>
              <a:cxnLst/>
              <a:rect r="r" b="b" t="t" l="l"/>
              <a:pathLst>
                <a:path h="125587" w="542454">
                  <a:moveTo>
                    <a:pt x="0" y="0"/>
                  </a:moveTo>
                  <a:lnTo>
                    <a:pt x="542454" y="0"/>
                  </a:lnTo>
                  <a:lnTo>
                    <a:pt x="542454" y="125587"/>
                  </a:lnTo>
                  <a:lnTo>
                    <a:pt x="0" y="125587"/>
                  </a:lnTo>
                  <a:close/>
                </a:path>
              </a:pathLst>
            </a:custGeom>
            <a:solidFill>
              <a:srgbClr val="077FFC"/>
            </a:solidFill>
          </p:spPr>
        </p:sp>
        <p:sp>
          <p:nvSpPr>
            <p:cNvPr name="TextBox 4" id="4"/>
            <p:cNvSpPr txBox="true"/>
            <p:nvPr/>
          </p:nvSpPr>
          <p:spPr>
            <a:xfrm>
              <a:off x="0" y="28575"/>
              <a:ext cx="542454" cy="97012"/>
            </a:xfrm>
            <a:prstGeom prst="rect">
              <a:avLst/>
            </a:prstGeom>
          </p:spPr>
          <p:txBody>
            <a:bodyPr anchor="ctr" rtlCol="false" tIns="50800" lIns="50800" bIns="50800" rIns="50800"/>
            <a:lstStyle/>
            <a:p>
              <a:pPr algn="ctr">
                <a:lnSpc>
                  <a:spcPts val="1704"/>
                </a:lnSpc>
              </a:pPr>
            </a:p>
          </p:txBody>
        </p:sp>
      </p:grpSp>
      <p:sp>
        <p:nvSpPr>
          <p:cNvPr name="Freeform 5" id="5"/>
          <p:cNvSpPr/>
          <p:nvPr/>
        </p:nvSpPr>
        <p:spPr>
          <a:xfrm flipH="false" flipV="false" rot="0">
            <a:off x="640391" y="7851320"/>
            <a:ext cx="8528424" cy="1481814"/>
          </a:xfrm>
          <a:custGeom>
            <a:avLst/>
            <a:gdLst/>
            <a:ahLst/>
            <a:cxnLst/>
            <a:rect r="r" b="b" t="t" l="l"/>
            <a:pathLst>
              <a:path h="1481814" w="8528424">
                <a:moveTo>
                  <a:pt x="0" y="0"/>
                </a:moveTo>
                <a:lnTo>
                  <a:pt x="8528424" y="0"/>
                </a:lnTo>
                <a:lnTo>
                  <a:pt x="8528424" y="1481814"/>
                </a:lnTo>
                <a:lnTo>
                  <a:pt x="0" y="1481814"/>
                </a:lnTo>
                <a:lnTo>
                  <a:pt x="0" y="0"/>
                </a:lnTo>
                <a:close/>
              </a:path>
            </a:pathLst>
          </a:custGeom>
          <a:blipFill>
            <a:blip r:embed="rId2"/>
            <a:stretch>
              <a:fillRect l="0" t="0" r="0" b="0"/>
            </a:stretch>
          </a:blipFill>
        </p:spPr>
      </p:sp>
      <p:grpSp>
        <p:nvGrpSpPr>
          <p:cNvPr name="Group 6" id="6"/>
          <p:cNvGrpSpPr/>
          <p:nvPr/>
        </p:nvGrpSpPr>
        <p:grpSpPr>
          <a:xfrm rot="0">
            <a:off x="1032987" y="1494538"/>
            <a:ext cx="7743232" cy="7097689"/>
            <a:chOff x="0" y="0"/>
            <a:chExt cx="1199629" cy="1099618"/>
          </a:xfrm>
        </p:grpSpPr>
        <p:sp>
          <p:nvSpPr>
            <p:cNvPr name="Freeform 7" id="7"/>
            <p:cNvSpPr/>
            <p:nvPr/>
          </p:nvSpPr>
          <p:spPr>
            <a:xfrm flipH="false" flipV="false" rot="0">
              <a:off x="0" y="0"/>
              <a:ext cx="1199629" cy="1099618"/>
            </a:xfrm>
            <a:custGeom>
              <a:avLst/>
              <a:gdLst/>
              <a:ahLst/>
              <a:cxnLst/>
              <a:rect r="r" b="b" t="t" l="l"/>
              <a:pathLst>
                <a:path h="1099618" w="1199629">
                  <a:moveTo>
                    <a:pt x="0" y="0"/>
                  </a:moveTo>
                  <a:lnTo>
                    <a:pt x="1199629" y="0"/>
                  </a:lnTo>
                  <a:lnTo>
                    <a:pt x="1199629" y="1099618"/>
                  </a:lnTo>
                  <a:lnTo>
                    <a:pt x="0" y="1099618"/>
                  </a:lnTo>
                  <a:close/>
                </a:path>
              </a:pathLst>
            </a:custGeom>
            <a:blipFill>
              <a:blip r:embed="rId3"/>
              <a:stretch>
                <a:fillRect l="-18790" t="0" r="-18790" b="0"/>
              </a:stretch>
            </a:blipFill>
          </p:spPr>
        </p:sp>
      </p:grpSp>
      <p:sp>
        <p:nvSpPr>
          <p:cNvPr name="TextBox 8" id="8"/>
          <p:cNvSpPr txBox="true"/>
          <p:nvPr/>
        </p:nvSpPr>
        <p:spPr>
          <a:xfrm rot="0">
            <a:off x="16767472" y="1095082"/>
            <a:ext cx="324030" cy="306779"/>
          </a:xfrm>
          <a:prstGeom prst="rect">
            <a:avLst/>
          </a:prstGeom>
        </p:spPr>
        <p:txBody>
          <a:bodyPr anchor="t" rtlCol="false" tIns="0" lIns="0" bIns="0" rIns="0">
            <a:spAutoFit/>
          </a:bodyPr>
          <a:lstStyle/>
          <a:p>
            <a:pPr algn="ctr">
              <a:lnSpc>
                <a:spcPts val="2520"/>
              </a:lnSpc>
              <a:spcBef>
                <a:spcPct val="0"/>
              </a:spcBef>
            </a:pPr>
            <a:r>
              <a:rPr lang="en-US" sz="1800">
                <a:solidFill>
                  <a:srgbClr val="F4FAFB"/>
                </a:solidFill>
                <a:latin typeface="Inter"/>
                <a:ea typeface="Inter"/>
                <a:cs typeface="Inter"/>
                <a:sym typeface="Inter"/>
              </a:rPr>
              <a:t>03</a:t>
            </a:r>
          </a:p>
        </p:txBody>
      </p:sp>
      <p:sp>
        <p:nvSpPr>
          <p:cNvPr name="TextBox 9" id="9"/>
          <p:cNvSpPr txBox="true"/>
          <p:nvPr/>
        </p:nvSpPr>
        <p:spPr>
          <a:xfrm rot="0">
            <a:off x="9900169" y="2236811"/>
            <a:ext cx="7359131" cy="375285"/>
          </a:xfrm>
          <a:prstGeom prst="rect">
            <a:avLst/>
          </a:prstGeom>
        </p:spPr>
        <p:txBody>
          <a:bodyPr anchor="t" rtlCol="false" tIns="0" lIns="0" bIns="0" rIns="0">
            <a:spAutoFit/>
          </a:bodyPr>
          <a:lstStyle/>
          <a:p>
            <a:pPr algn="l">
              <a:lnSpc>
                <a:spcPts val="2820"/>
              </a:lnSpc>
            </a:pPr>
            <a:r>
              <a:rPr lang="en-US" sz="3000" b="true">
                <a:solidFill>
                  <a:srgbClr val="077FFC"/>
                </a:solidFill>
                <a:latin typeface="Inter Bold"/>
                <a:ea typeface="Inter Bold"/>
                <a:cs typeface="Inter Bold"/>
                <a:sym typeface="Inter Bold"/>
              </a:rPr>
              <a:t> </a:t>
            </a:r>
            <a:r>
              <a:rPr lang="en-US" sz="3000">
                <a:solidFill>
                  <a:srgbClr val="077FFC"/>
                </a:solidFill>
                <a:latin typeface="Inter"/>
                <a:ea typeface="Inter"/>
                <a:cs typeface="Inter"/>
                <a:sym typeface="Inter"/>
              </a:rPr>
              <a:t>Primary</a:t>
            </a:r>
            <a:r>
              <a:rPr lang="en-US" sz="3000" b="true">
                <a:solidFill>
                  <a:srgbClr val="077FFC"/>
                </a:solidFill>
                <a:latin typeface="Inter Bold"/>
                <a:ea typeface="Inter Bold"/>
                <a:cs typeface="Inter Bold"/>
                <a:sym typeface="Inter Bold"/>
              </a:rPr>
              <a:t> </a:t>
            </a:r>
            <a:r>
              <a:rPr lang="en-US" sz="3000">
                <a:solidFill>
                  <a:srgbClr val="077FFC"/>
                </a:solidFill>
                <a:latin typeface="Inter"/>
                <a:ea typeface="Inter"/>
                <a:cs typeface="Inter"/>
                <a:sym typeface="Inter"/>
              </a:rPr>
              <a:t>audience:</a:t>
            </a:r>
          </a:p>
        </p:txBody>
      </p:sp>
      <p:sp>
        <p:nvSpPr>
          <p:cNvPr name="TextBox 10" id="10"/>
          <p:cNvSpPr txBox="true"/>
          <p:nvPr/>
        </p:nvSpPr>
        <p:spPr>
          <a:xfrm rot="0">
            <a:off x="9900169" y="1381821"/>
            <a:ext cx="5519348" cy="616650"/>
          </a:xfrm>
          <a:prstGeom prst="rect">
            <a:avLst/>
          </a:prstGeom>
        </p:spPr>
        <p:txBody>
          <a:bodyPr anchor="t" rtlCol="false" tIns="0" lIns="0" bIns="0" rIns="0">
            <a:spAutoFit/>
          </a:bodyPr>
          <a:lstStyle/>
          <a:p>
            <a:pPr algn="l">
              <a:lnSpc>
                <a:spcPts val="4539"/>
              </a:lnSpc>
            </a:pPr>
            <a:r>
              <a:rPr lang="en-US" sz="4828">
                <a:solidFill>
                  <a:srgbClr val="0067B4"/>
                </a:solidFill>
                <a:latin typeface="Inter"/>
                <a:ea typeface="Inter"/>
                <a:cs typeface="Inter"/>
                <a:sym typeface="Inter"/>
              </a:rPr>
              <a:t>Target Audience </a:t>
            </a:r>
          </a:p>
        </p:txBody>
      </p:sp>
      <p:sp>
        <p:nvSpPr>
          <p:cNvPr name="TextBox 11" id="11"/>
          <p:cNvSpPr txBox="true"/>
          <p:nvPr/>
        </p:nvSpPr>
        <p:spPr>
          <a:xfrm rot="0">
            <a:off x="9900169" y="2602571"/>
            <a:ext cx="3679565" cy="1665477"/>
          </a:xfrm>
          <a:prstGeom prst="rect">
            <a:avLst/>
          </a:prstGeom>
        </p:spPr>
        <p:txBody>
          <a:bodyPr anchor="t" rtlCol="false" tIns="0" lIns="0" bIns="0" rIns="0">
            <a:spAutoFit/>
          </a:bodyPr>
          <a:lstStyle/>
          <a:p>
            <a:pPr algn="just" marL="302262" indent="-151131" lvl="1">
              <a:lnSpc>
                <a:spcPts val="3416"/>
              </a:lnSpc>
              <a:buFont typeface="Arial"/>
              <a:buChar char="•"/>
            </a:pPr>
            <a:r>
              <a:rPr lang="en-US" sz="1400">
                <a:solidFill>
                  <a:srgbClr val="0067B4"/>
                </a:solidFill>
                <a:latin typeface="Inter"/>
                <a:ea typeface="Inter"/>
                <a:cs typeface="Inter"/>
                <a:sym typeface="Inter"/>
              </a:rPr>
              <a:t>Businesses and enterprises (companies needing servers, cloud computing...).</a:t>
            </a:r>
          </a:p>
          <a:p>
            <a:pPr algn="just" marL="302262" indent="-151131" lvl="1">
              <a:lnSpc>
                <a:spcPts val="3416"/>
              </a:lnSpc>
              <a:buFont typeface="Arial"/>
              <a:buChar char="•"/>
            </a:pPr>
            <a:r>
              <a:rPr lang="en-US" sz="1400" strike="noStrike" u="none">
                <a:solidFill>
                  <a:srgbClr val="0067B4"/>
                </a:solidFill>
                <a:latin typeface="Inter"/>
                <a:ea typeface="Inter"/>
                <a:cs typeface="Inter"/>
                <a:sym typeface="Inter"/>
              </a:rPr>
              <a:t>Tech enthusiasts and Gamers (users  of  high performance processors).</a:t>
            </a:r>
          </a:p>
        </p:txBody>
      </p:sp>
      <p:sp>
        <p:nvSpPr>
          <p:cNvPr name="TextBox 12" id="12"/>
          <p:cNvSpPr txBox="true"/>
          <p:nvPr/>
        </p:nvSpPr>
        <p:spPr>
          <a:xfrm rot="0">
            <a:off x="9900169" y="4506173"/>
            <a:ext cx="7359131" cy="375285"/>
          </a:xfrm>
          <a:prstGeom prst="rect">
            <a:avLst/>
          </a:prstGeom>
        </p:spPr>
        <p:txBody>
          <a:bodyPr anchor="t" rtlCol="false" tIns="0" lIns="0" bIns="0" rIns="0">
            <a:spAutoFit/>
          </a:bodyPr>
          <a:lstStyle/>
          <a:p>
            <a:pPr algn="l">
              <a:lnSpc>
                <a:spcPts val="2820"/>
              </a:lnSpc>
            </a:pPr>
            <a:r>
              <a:rPr lang="en-US" sz="3000" b="true">
                <a:solidFill>
                  <a:srgbClr val="077FFC"/>
                </a:solidFill>
                <a:latin typeface="Inter Bold"/>
                <a:ea typeface="Inter Bold"/>
                <a:cs typeface="Inter Bold"/>
                <a:sym typeface="Inter Bold"/>
              </a:rPr>
              <a:t> </a:t>
            </a:r>
            <a:r>
              <a:rPr lang="en-US" sz="3000">
                <a:solidFill>
                  <a:srgbClr val="077FFC"/>
                </a:solidFill>
                <a:latin typeface="Inter"/>
                <a:ea typeface="Inter"/>
                <a:cs typeface="Inter"/>
                <a:sym typeface="Inter"/>
              </a:rPr>
              <a:t>Secondary audience:</a:t>
            </a:r>
          </a:p>
        </p:txBody>
      </p:sp>
      <p:sp>
        <p:nvSpPr>
          <p:cNvPr name="TextBox 13" id="13"/>
          <p:cNvSpPr txBox="true"/>
          <p:nvPr/>
        </p:nvSpPr>
        <p:spPr>
          <a:xfrm rot="0">
            <a:off x="9900169" y="4871933"/>
            <a:ext cx="3679565" cy="1665477"/>
          </a:xfrm>
          <a:prstGeom prst="rect">
            <a:avLst/>
          </a:prstGeom>
        </p:spPr>
        <p:txBody>
          <a:bodyPr anchor="t" rtlCol="false" tIns="0" lIns="0" bIns="0" rIns="0">
            <a:spAutoFit/>
          </a:bodyPr>
          <a:lstStyle/>
          <a:p>
            <a:pPr algn="just" marL="302261" indent="-151130" lvl="1">
              <a:lnSpc>
                <a:spcPts val="3416"/>
              </a:lnSpc>
              <a:buFont typeface="Arial"/>
              <a:buChar char="•"/>
            </a:pPr>
            <a:r>
              <a:rPr lang="en-US" sz="1400">
                <a:solidFill>
                  <a:srgbClr val="0067B4"/>
                </a:solidFill>
                <a:latin typeface="Inter"/>
                <a:ea typeface="Inter"/>
                <a:cs typeface="Inter"/>
                <a:sym typeface="Inter"/>
              </a:rPr>
              <a:t>General consumers (laptop and desktop users).</a:t>
            </a:r>
          </a:p>
          <a:p>
            <a:pPr algn="just" marL="302262" indent="-151131" lvl="1">
              <a:lnSpc>
                <a:spcPts val="3416"/>
              </a:lnSpc>
              <a:buFont typeface="Arial"/>
              <a:buChar char="•"/>
            </a:pPr>
            <a:r>
              <a:rPr lang="en-US" sz="1400" strike="noStrike" u="none">
                <a:solidFill>
                  <a:srgbClr val="0067B4"/>
                </a:solidFill>
                <a:latin typeface="Inter"/>
                <a:ea typeface="Inter"/>
                <a:cs typeface="Inter"/>
                <a:sym typeface="Inter"/>
              </a:rPr>
              <a:t>Developers and engineers (users  of  Intel's developer tools and platforms).</a:t>
            </a:r>
          </a:p>
        </p:txBody>
      </p:sp>
      <p:sp>
        <p:nvSpPr>
          <p:cNvPr name="TextBox 14" id="14"/>
          <p:cNvSpPr txBox="true"/>
          <p:nvPr/>
        </p:nvSpPr>
        <p:spPr>
          <a:xfrm rot="0">
            <a:off x="10040597" y="7375610"/>
            <a:ext cx="5519348" cy="311150"/>
          </a:xfrm>
          <a:prstGeom prst="rect">
            <a:avLst/>
          </a:prstGeom>
        </p:spPr>
        <p:txBody>
          <a:bodyPr anchor="t" rtlCol="false" tIns="0" lIns="0" bIns="0" rIns="0">
            <a:spAutoFit/>
          </a:bodyPr>
          <a:lstStyle/>
          <a:p>
            <a:pPr algn="l">
              <a:lnSpc>
                <a:spcPts val="2349"/>
              </a:lnSpc>
            </a:pPr>
            <a:r>
              <a:rPr lang="en-US" sz="2499">
                <a:solidFill>
                  <a:srgbClr val="0067B4"/>
                </a:solidFill>
                <a:latin typeface="Inter"/>
                <a:ea typeface="Inter"/>
                <a:cs typeface="Inter"/>
                <a:sym typeface="Inter"/>
              </a:rPr>
              <a:t>Psychographics :</a:t>
            </a:r>
          </a:p>
        </p:txBody>
      </p:sp>
      <p:sp>
        <p:nvSpPr>
          <p:cNvPr name="TextBox 15" id="15"/>
          <p:cNvSpPr txBox="true"/>
          <p:nvPr/>
        </p:nvSpPr>
        <p:spPr>
          <a:xfrm rot="0">
            <a:off x="9900169" y="7677235"/>
            <a:ext cx="3679565" cy="1236852"/>
          </a:xfrm>
          <a:prstGeom prst="rect">
            <a:avLst/>
          </a:prstGeom>
        </p:spPr>
        <p:txBody>
          <a:bodyPr anchor="t" rtlCol="false" tIns="0" lIns="0" bIns="0" rIns="0">
            <a:spAutoFit/>
          </a:bodyPr>
          <a:lstStyle/>
          <a:p>
            <a:pPr algn="just" marL="302261" indent="-151130" lvl="1">
              <a:lnSpc>
                <a:spcPts val="3416"/>
              </a:lnSpc>
              <a:buFont typeface="Arial"/>
              <a:buChar char="•"/>
            </a:pPr>
            <a:r>
              <a:rPr lang="en-US" sz="1400">
                <a:solidFill>
                  <a:srgbClr val="0067B4"/>
                </a:solidFill>
                <a:latin typeface="Inter"/>
                <a:ea typeface="Inter"/>
                <a:cs typeface="Inter"/>
                <a:sym typeface="Inter"/>
              </a:rPr>
              <a:t>Interest in technology, innovation and performance .</a:t>
            </a:r>
          </a:p>
          <a:p>
            <a:pPr algn="just" marL="302262" indent="-151131" lvl="1">
              <a:lnSpc>
                <a:spcPts val="3416"/>
              </a:lnSpc>
              <a:buFont typeface="Arial"/>
              <a:buChar char="•"/>
            </a:pPr>
            <a:r>
              <a:rPr lang="en-US" sz="1400" strike="noStrike" u="none">
                <a:solidFill>
                  <a:srgbClr val="0067B4"/>
                </a:solidFill>
                <a:latin typeface="Inter"/>
                <a:ea typeface="Inter"/>
                <a:cs typeface="Inter"/>
                <a:sym typeface="Inter"/>
              </a:rPr>
              <a:t>Value reliability and quality</a:t>
            </a:r>
            <a:r>
              <a:rPr lang="en-US" sz="1400" strike="noStrike" u="none">
                <a:solidFill>
                  <a:srgbClr val="0067B4"/>
                </a:solidFill>
                <a:latin typeface="Inter"/>
                <a:ea typeface="Inter"/>
                <a:cs typeface="Inter"/>
                <a:sym typeface="Inter"/>
              </a:rPr>
              <a: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4FAFB"/>
        </a:solidFill>
      </p:bgPr>
    </p:bg>
    <p:spTree>
      <p:nvGrpSpPr>
        <p:cNvPr id="1" name=""/>
        <p:cNvGrpSpPr/>
        <p:nvPr/>
      </p:nvGrpSpPr>
      <p:grpSpPr>
        <a:xfrm>
          <a:off x="0" y="0"/>
          <a:ext cx="0" cy="0"/>
          <a:chOff x="0" y="0"/>
          <a:chExt cx="0" cy="0"/>
        </a:xfrm>
      </p:grpSpPr>
      <p:grpSp>
        <p:nvGrpSpPr>
          <p:cNvPr name="Group 2" id="2"/>
          <p:cNvGrpSpPr/>
          <p:nvPr/>
        </p:nvGrpSpPr>
        <p:grpSpPr>
          <a:xfrm rot="0">
            <a:off x="16542427" y="1029103"/>
            <a:ext cx="2059630" cy="476836"/>
            <a:chOff x="0" y="0"/>
            <a:chExt cx="542454" cy="125587"/>
          </a:xfrm>
        </p:grpSpPr>
        <p:sp>
          <p:nvSpPr>
            <p:cNvPr name="Freeform 3" id="3"/>
            <p:cNvSpPr/>
            <p:nvPr/>
          </p:nvSpPr>
          <p:spPr>
            <a:xfrm flipH="false" flipV="false" rot="0">
              <a:off x="0" y="0"/>
              <a:ext cx="542454" cy="125587"/>
            </a:xfrm>
            <a:custGeom>
              <a:avLst/>
              <a:gdLst/>
              <a:ahLst/>
              <a:cxnLst/>
              <a:rect r="r" b="b" t="t" l="l"/>
              <a:pathLst>
                <a:path h="125587" w="542454">
                  <a:moveTo>
                    <a:pt x="0" y="0"/>
                  </a:moveTo>
                  <a:lnTo>
                    <a:pt x="542454" y="0"/>
                  </a:lnTo>
                  <a:lnTo>
                    <a:pt x="542454" y="125587"/>
                  </a:lnTo>
                  <a:lnTo>
                    <a:pt x="0" y="125587"/>
                  </a:lnTo>
                  <a:close/>
                </a:path>
              </a:pathLst>
            </a:custGeom>
            <a:solidFill>
              <a:srgbClr val="077FFC"/>
            </a:solidFill>
          </p:spPr>
        </p:sp>
        <p:sp>
          <p:nvSpPr>
            <p:cNvPr name="TextBox 4" id="4"/>
            <p:cNvSpPr txBox="true"/>
            <p:nvPr/>
          </p:nvSpPr>
          <p:spPr>
            <a:xfrm>
              <a:off x="0" y="28575"/>
              <a:ext cx="542454" cy="97012"/>
            </a:xfrm>
            <a:prstGeom prst="rect">
              <a:avLst/>
            </a:prstGeom>
          </p:spPr>
          <p:txBody>
            <a:bodyPr anchor="ctr" rtlCol="false" tIns="50800" lIns="50800" bIns="50800" rIns="50800"/>
            <a:lstStyle/>
            <a:p>
              <a:pPr algn="ctr">
                <a:lnSpc>
                  <a:spcPts val="1704"/>
                </a:lnSpc>
              </a:pPr>
            </a:p>
          </p:txBody>
        </p:sp>
      </p:grpSp>
      <p:grpSp>
        <p:nvGrpSpPr>
          <p:cNvPr name="Group 5" id="5"/>
          <p:cNvGrpSpPr/>
          <p:nvPr/>
        </p:nvGrpSpPr>
        <p:grpSpPr>
          <a:xfrm rot="0">
            <a:off x="-269780" y="3157804"/>
            <a:ext cx="18871837" cy="5359589"/>
            <a:chOff x="0" y="0"/>
            <a:chExt cx="4970360" cy="1411579"/>
          </a:xfrm>
        </p:grpSpPr>
        <p:sp>
          <p:nvSpPr>
            <p:cNvPr name="Freeform 6" id="6"/>
            <p:cNvSpPr/>
            <p:nvPr/>
          </p:nvSpPr>
          <p:spPr>
            <a:xfrm flipH="false" flipV="false" rot="0">
              <a:off x="0" y="0"/>
              <a:ext cx="4970361" cy="1411579"/>
            </a:xfrm>
            <a:custGeom>
              <a:avLst/>
              <a:gdLst/>
              <a:ahLst/>
              <a:cxnLst/>
              <a:rect r="r" b="b" t="t" l="l"/>
              <a:pathLst>
                <a:path h="1411579" w="4970361">
                  <a:moveTo>
                    <a:pt x="0" y="0"/>
                  </a:moveTo>
                  <a:lnTo>
                    <a:pt x="4970361" y="0"/>
                  </a:lnTo>
                  <a:lnTo>
                    <a:pt x="4970361" y="1411579"/>
                  </a:lnTo>
                  <a:lnTo>
                    <a:pt x="0" y="1411579"/>
                  </a:lnTo>
                  <a:close/>
                </a:path>
              </a:pathLst>
            </a:custGeom>
            <a:solidFill>
              <a:srgbClr val="17224D"/>
            </a:solidFill>
          </p:spPr>
        </p:sp>
        <p:sp>
          <p:nvSpPr>
            <p:cNvPr name="TextBox 7" id="7"/>
            <p:cNvSpPr txBox="true"/>
            <p:nvPr/>
          </p:nvSpPr>
          <p:spPr>
            <a:xfrm>
              <a:off x="0" y="28575"/>
              <a:ext cx="4970360" cy="1383004"/>
            </a:xfrm>
            <a:prstGeom prst="rect">
              <a:avLst/>
            </a:prstGeom>
          </p:spPr>
          <p:txBody>
            <a:bodyPr anchor="ctr" rtlCol="false" tIns="50800" lIns="50800" bIns="50800" rIns="50800"/>
            <a:lstStyle/>
            <a:p>
              <a:pPr algn="ctr">
                <a:lnSpc>
                  <a:spcPts val="1704"/>
                </a:lnSpc>
              </a:pPr>
            </a:p>
          </p:txBody>
        </p:sp>
      </p:grpSp>
      <p:sp>
        <p:nvSpPr>
          <p:cNvPr name="Freeform 8" id="8"/>
          <p:cNvSpPr/>
          <p:nvPr/>
        </p:nvSpPr>
        <p:spPr>
          <a:xfrm flipH="false" flipV="false" rot="0">
            <a:off x="636104" y="8517393"/>
            <a:ext cx="8528424" cy="1481814"/>
          </a:xfrm>
          <a:custGeom>
            <a:avLst/>
            <a:gdLst/>
            <a:ahLst/>
            <a:cxnLst/>
            <a:rect r="r" b="b" t="t" l="l"/>
            <a:pathLst>
              <a:path h="1481814" w="8528424">
                <a:moveTo>
                  <a:pt x="0" y="0"/>
                </a:moveTo>
                <a:lnTo>
                  <a:pt x="8528424" y="0"/>
                </a:lnTo>
                <a:lnTo>
                  <a:pt x="8528424" y="1481814"/>
                </a:lnTo>
                <a:lnTo>
                  <a:pt x="0" y="1481814"/>
                </a:lnTo>
                <a:lnTo>
                  <a:pt x="0" y="0"/>
                </a:lnTo>
                <a:close/>
              </a:path>
            </a:pathLst>
          </a:custGeom>
          <a:blipFill>
            <a:blip r:embed="rId2"/>
            <a:stretch>
              <a:fillRect l="0" t="0" r="0" b="0"/>
            </a:stretch>
          </a:blipFill>
        </p:spPr>
      </p:sp>
      <p:grpSp>
        <p:nvGrpSpPr>
          <p:cNvPr name="Group 9" id="9"/>
          <p:cNvGrpSpPr/>
          <p:nvPr/>
        </p:nvGrpSpPr>
        <p:grpSpPr>
          <a:xfrm rot="0">
            <a:off x="1028700" y="2160611"/>
            <a:ext cx="7743232" cy="7097689"/>
            <a:chOff x="0" y="0"/>
            <a:chExt cx="1199629" cy="1099618"/>
          </a:xfrm>
        </p:grpSpPr>
        <p:sp>
          <p:nvSpPr>
            <p:cNvPr name="Freeform 10" id="10"/>
            <p:cNvSpPr/>
            <p:nvPr/>
          </p:nvSpPr>
          <p:spPr>
            <a:xfrm flipH="false" flipV="false" rot="0">
              <a:off x="0" y="0"/>
              <a:ext cx="1199629" cy="1099618"/>
            </a:xfrm>
            <a:custGeom>
              <a:avLst/>
              <a:gdLst/>
              <a:ahLst/>
              <a:cxnLst/>
              <a:rect r="r" b="b" t="t" l="l"/>
              <a:pathLst>
                <a:path h="1099618" w="1199629">
                  <a:moveTo>
                    <a:pt x="0" y="0"/>
                  </a:moveTo>
                  <a:lnTo>
                    <a:pt x="1199629" y="0"/>
                  </a:lnTo>
                  <a:lnTo>
                    <a:pt x="1199629" y="1099618"/>
                  </a:lnTo>
                  <a:lnTo>
                    <a:pt x="0" y="1099618"/>
                  </a:lnTo>
                  <a:close/>
                </a:path>
              </a:pathLst>
            </a:custGeom>
            <a:blipFill>
              <a:blip r:embed="rId3"/>
              <a:stretch>
                <a:fillRect l="-17029" t="0" r="-17029" b="0"/>
              </a:stretch>
            </a:blipFill>
          </p:spPr>
        </p:sp>
      </p:grpSp>
      <p:sp>
        <p:nvSpPr>
          <p:cNvPr name="TextBox 11" id="11"/>
          <p:cNvSpPr txBox="true"/>
          <p:nvPr/>
        </p:nvSpPr>
        <p:spPr>
          <a:xfrm rot="0">
            <a:off x="16767472" y="1095082"/>
            <a:ext cx="324030" cy="306779"/>
          </a:xfrm>
          <a:prstGeom prst="rect">
            <a:avLst/>
          </a:prstGeom>
        </p:spPr>
        <p:txBody>
          <a:bodyPr anchor="t" rtlCol="false" tIns="0" lIns="0" bIns="0" rIns="0">
            <a:spAutoFit/>
          </a:bodyPr>
          <a:lstStyle/>
          <a:p>
            <a:pPr algn="ctr">
              <a:lnSpc>
                <a:spcPts val="2520"/>
              </a:lnSpc>
              <a:spcBef>
                <a:spcPct val="0"/>
              </a:spcBef>
            </a:pPr>
            <a:r>
              <a:rPr lang="en-US" sz="1800">
                <a:solidFill>
                  <a:srgbClr val="F4FAFB"/>
                </a:solidFill>
                <a:latin typeface="Inter"/>
                <a:ea typeface="Inter"/>
                <a:cs typeface="Inter"/>
                <a:sym typeface="Inter"/>
              </a:rPr>
              <a:t>04</a:t>
            </a:r>
          </a:p>
        </p:txBody>
      </p:sp>
      <p:sp>
        <p:nvSpPr>
          <p:cNvPr name="TextBox 12" id="12"/>
          <p:cNvSpPr txBox="true"/>
          <p:nvPr/>
        </p:nvSpPr>
        <p:spPr>
          <a:xfrm rot="0">
            <a:off x="9900169" y="4957781"/>
            <a:ext cx="5542863" cy="668655"/>
          </a:xfrm>
          <a:prstGeom prst="rect">
            <a:avLst/>
          </a:prstGeom>
        </p:spPr>
        <p:txBody>
          <a:bodyPr anchor="t" rtlCol="false" tIns="0" lIns="0" bIns="0" rIns="0">
            <a:spAutoFit/>
          </a:bodyPr>
          <a:lstStyle/>
          <a:p>
            <a:pPr algn="l">
              <a:lnSpc>
                <a:spcPts val="4934"/>
              </a:lnSpc>
            </a:pPr>
            <a:r>
              <a:rPr lang="en-US" sz="5250">
                <a:solidFill>
                  <a:srgbClr val="077FFC"/>
                </a:solidFill>
                <a:latin typeface="Inter"/>
                <a:ea typeface="Inter"/>
                <a:cs typeface="Inter"/>
                <a:sym typeface="Inter"/>
              </a:rPr>
              <a:t>Logo :</a:t>
            </a:r>
          </a:p>
        </p:txBody>
      </p:sp>
      <p:sp>
        <p:nvSpPr>
          <p:cNvPr name="TextBox 13" id="13"/>
          <p:cNvSpPr txBox="true"/>
          <p:nvPr/>
        </p:nvSpPr>
        <p:spPr>
          <a:xfrm rot="0">
            <a:off x="9900169" y="3997319"/>
            <a:ext cx="7672073" cy="836637"/>
          </a:xfrm>
          <a:prstGeom prst="rect">
            <a:avLst/>
          </a:prstGeom>
        </p:spPr>
        <p:txBody>
          <a:bodyPr anchor="t" rtlCol="false" tIns="0" lIns="0" bIns="0" rIns="0">
            <a:spAutoFit/>
          </a:bodyPr>
          <a:lstStyle/>
          <a:p>
            <a:pPr algn="l">
              <a:lnSpc>
                <a:spcPts val="6192"/>
              </a:lnSpc>
            </a:pPr>
            <a:r>
              <a:rPr lang="en-US" sz="6587">
                <a:solidFill>
                  <a:srgbClr val="F4FAFB"/>
                </a:solidFill>
                <a:latin typeface="Inter"/>
                <a:ea typeface="Inter"/>
                <a:cs typeface="Inter"/>
                <a:sym typeface="Inter"/>
              </a:rPr>
              <a:t>Brand Identity</a:t>
            </a:r>
          </a:p>
        </p:txBody>
      </p:sp>
      <p:sp>
        <p:nvSpPr>
          <p:cNvPr name="TextBox 14" id="14"/>
          <p:cNvSpPr txBox="true"/>
          <p:nvPr/>
        </p:nvSpPr>
        <p:spPr>
          <a:xfrm rot="0">
            <a:off x="9900169" y="5680880"/>
            <a:ext cx="7359131" cy="2642870"/>
          </a:xfrm>
          <a:prstGeom prst="rect">
            <a:avLst/>
          </a:prstGeom>
        </p:spPr>
        <p:txBody>
          <a:bodyPr anchor="t" rtlCol="false" tIns="0" lIns="0" bIns="0" rIns="0">
            <a:spAutoFit/>
          </a:bodyPr>
          <a:lstStyle/>
          <a:p>
            <a:pPr algn="just">
              <a:lnSpc>
                <a:spcPts val="2380"/>
              </a:lnSpc>
              <a:spcBef>
                <a:spcPct val="0"/>
              </a:spcBef>
            </a:pPr>
            <a:r>
              <a:rPr lang="en-US" sz="1700">
                <a:solidFill>
                  <a:srgbClr val="F4FAFB"/>
                </a:solidFill>
                <a:latin typeface="Inter"/>
                <a:ea typeface="Inter"/>
                <a:cs typeface="Inter"/>
                <a:sym typeface="Inter"/>
              </a:rPr>
              <a:t>Intel's first logo, introduced in 1968, featured a bold, stylized lowercase typeface with the "e" slightly dropped below the baseline, giving it a distinct, industrial look that reflected the company's early focus on microprocessors and innovation. In contrast, the latest logo, unveiled in 2020, adopts a minimalist and modern design with a clean, sans-serif typeface. It removes the old elliptical swirl, emphasizing simplicity and contemporary aesthetics while retaining Intel's signature blue color, mainly in the dot above the "i," symbolizing continuity and the brand’s strong identity.</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4FAFB"/>
        </a:solidFill>
      </p:bgPr>
    </p:bg>
    <p:spTree>
      <p:nvGrpSpPr>
        <p:cNvPr id="1" name=""/>
        <p:cNvGrpSpPr/>
        <p:nvPr/>
      </p:nvGrpSpPr>
      <p:grpSpPr>
        <a:xfrm>
          <a:off x="0" y="0"/>
          <a:ext cx="0" cy="0"/>
          <a:chOff x="0" y="0"/>
          <a:chExt cx="0" cy="0"/>
        </a:xfrm>
      </p:grpSpPr>
      <p:sp>
        <p:nvSpPr>
          <p:cNvPr name="Freeform 2" id="2"/>
          <p:cNvSpPr/>
          <p:nvPr/>
        </p:nvSpPr>
        <p:spPr>
          <a:xfrm flipH="false" flipV="false" rot="0">
            <a:off x="7798035" y="8313420"/>
            <a:ext cx="10627485" cy="1846526"/>
          </a:xfrm>
          <a:custGeom>
            <a:avLst/>
            <a:gdLst/>
            <a:ahLst/>
            <a:cxnLst/>
            <a:rect r="r" b="b" t="t" l="l"/>
            <a:pathLst>
              <a:path h="1846526" w="10627485">
                <a:moveTo>
                  <a:pt x="0" y="0"/>
                </a:moveTo>
                <a:lnTo>
                  <a:pt x="10627485" y="0"/>
                </a:lnTo>
                <a:lnTo>
                  <a:pt x="10627485" y="1846525"/>
                </a:lnTo>
                <a:lnTo>
                  <a:pt x="0" y="1846525"/>
                </a:lnTo>
                <a:lnTo>
                  <a:pt x="0" y="0"/>
                </a:lnTo>
                <a:close/>
              </a:path>
            </a:pathLst>
          </a:custGeom>
          <a:blipFill>
            <a:blip r:embed="rId2"/>
            <a:stretch>
              <a:fillRect l="0" t="0" r="0" b="0"/>
            </a:stretch>
          </a:blipFill>
        </p:spPr>
      </p:sp>
      <p:grpSp>
        <p:nvGrpSpPr>
          <p:cNvPr name="Group 3" id="3"/>
          <p:cNvGrpSpPr/>
          <p:nvPr/>
        </p:nvGrpSpPr>
        <p:grpSpPr>
          <a:xfrm rot="0">
            <a:off x="8651312" y="2134217"/>
            <a:ext cx="8920929" cy="7124083"/>
            <a:chOff x="0" y="0"/>
            <a:chExt cx="1382085" cy="1103707"/>
          </a:xfrm>
        </p:grpSpPr>
        <p:sp>
          <p:nvSpPr>
            <p:cNvPr name="Freeform 4" id="4"/>
            <p:cNvSpPr/>
            <p:nvPr/>
          </p:nvSpPr>
          <p:spPr>
            <a:xfrm flipH="false" flipV="false" rot="0">
              <a:off x="0" y="0"/>
              <a:ext cx="1382085" cy="1103707"/>
            </a:xfrm>
            <a:custGeom>
              <a:avLst/>
              <a:gdLst/>
              <a:ahLst/>
              <a:cxnLst/>
              <a:rect r="r" b="b" t="t" l="l"/>
              <a:pathLst>
                <a:path h="1103707" w="1382085">
                  <a:moveTo>
                    <a:pt x="0" y="0"/>
                  </a:moveTo>
                  <a:lnTo>
                    <a:pt x="1382085" y="0"/>
                  </a:lnTo>
                  <a:lnTo>
                    <a:pt x="1382085" y="1103707"/>
                  </a:lnTo>
                  <a:lnTo>
                    <a:pt x="0" y="1103707"/>
                  </a:lnTo>
                  <a:close/>
                </a:path>
              </a:pathLst>
            </a:custGeom>
            <a:blipFill>
              <a:blip r:embed="rId3"/>
              <a:stretch>
                <a:fillRect l="0" t="-12611" r="0" b="-12611"/>
              </a:stretch>
            </a:blipFill>
          </p:spPr>
        </p:sp>
      </p:grpSp>
      <p:grpSp>
        <p:nvGrpSpPr>
          <p:cNvPr name="Group 5" id="5"/>
          <p:cNvGrpSpPr/>
          <p:nvPr/>
        </p:nvGrpSpPr>
        <p:grpSpPr>
          <a:xfrm rot="0">
            <a:off x="16542427" y="1029103"/>
            <a:ext cx="2059630" cy="476836"/>
            <a:chOff x="0" y="0"/>
            <a:chExt cx="542454" cy="125587"/>
          </a:xfrm>
        </p:grpSpPr>
        <p:sp>
          <p:nvSpPr>
            <p:cNvPr name="Freeform 6" id="6"/>
            <p:cNvSpPr/>
            <p:nvPr/>
          </p:nvSpPr>
          <p:spPr>
            <a:xfrm flipH="false" flipV="false" rot="0">
              <a:off x="0" y="0"/>
              <a:ext cx="542454" cy="125587"/>
            </a:xfrm>
            <a:custGeom>
              <a:avLst/>
              <a:gdLst/>
              <a:ahLst/>
              <a:cxnLst/>
              <a:rect r="r" b="b" t="t" l="l"/>
              <a:pathLst>
                <a:path h="125587" w="542454">
                  <a:moveTo>
                    <a:pt x="0" y="0"/>
                  </a:moveTo>
                  <a:lnTo>
                    <a:pt x="542454" y="0"/>
                  </a:lnTo>
                  <a:lnTo>
                    <a:pt x="542454" y="125587"/>
                  </a:lnTo>
                  <a:lnTo>
                    <a:pt x="0" y="125587"/>
                  </a:lnTo>
                  <a:close/>
                </a:path>
              </a:pathLst>
            </a:custGeom>
            <a:solidFill>
              <a:srgbClr val="077FFC"/>
            </a:solidFill>
          </p:spPr>
        </p:sp>
        <p:sp>
          <p:nvSpPr>
            <p:cNvPr name="TextBox 7" id="7"/>
            <p:cNvSpPr txBox="true"/>
            <p:nvPr/>
          </p:nvSpPr>
          <p:spPr>
            <a:xfrm>
              <a:off x="0" y="28575"/>
              <a:ext cx="542454" cy="97012"/>
            </a:xfrm>
            <a:prstGeom prst="rect">
              <a:avLst/>
            </a:prstGeom>
          </p:spPr>
          <p:txBody>
            <a:bodyPr anchor="ctr" rtlCol="false" tIns="50800" lIns="50800" bIns="50800" rIns="50800"/>
            <a:lstStyle/>
            <a:p>
              <a:pPr algn="ctr">
                <a:lnSpc>
                  <a:spcPts val="1704"/>
                </a:lnSpc>
              </a:pPr>
            </a:p>
          </p:txBody>
        </p:sp>
      </p:grpSp>
      <p:grpSp>
        <p:nvGrpSpPr>
          <p:cNvPr name="Group 8" id="8"/>
          <p:cNvGrpSpPr/>
          <p:nvPr/>
        </p:nvGrpSpPr>
        <p:grpSpPr>
          <a:xfrm rot="0">
            <a:off x="-269780" y="2788992"/>
            <a:ext cx="9413780" cy="5755496"/>
            <a:chOff x="0" y="0"/>
            <a:chExt cx="2479350" cy="1515851"/>
          </a:xfrm>
        </p:grpSpPr>
        <p:sp>
          <p:nvSpPr>
            <p:cNvPr name="Freeform 9" id="9"/>
            <p:cNvSpPr/>
            <p:nvPr/>
          </p:nvSpPr>
          <p:spPr>
            <a:xfrm flipH="false" flipV="false" rot="0">
              <a:off x="0" y="0"/>
              <a:ext cx="2479349" cy="1515851"/>
            </a:xfrm>
            <a:custGeom>
              <a:avLst/>
              <a:gdLst/>
              <a:ahLst/>
              <a:cxnLst/>
              <a:rect r="r" b="b" t="t" l="l"/>
              <a:pathLst>
                <a:path h="1515851" w="2479349">
                  <a:moveTo>
                    <a:pt x="0" y="0"/>
                  </a:moveTo>
                  <a:lnTo>
                    <a:pt x="2479349" y="0"/>
                  </a:lnTo>
                  <a:lnTo>
                    <a:pt x="2479349" y="1515851"/>
                  </a:lnTo>
                  <a:lnTo>
                    <a:pt x="0" y="1515851"/>
                  </a:lnTo>
                  <a:close/>
                </a:path>
              </a:pathLst>
            </a:custGeom>
            <a:solidFill>
              <a:srgbClr val="17224D"/>
            </a:solidFill>
          </p:spPr>
        </p:sp>
        <p:sp>
          <p:nvSpPr>
            <p:cNvPr name="TextBox 10" id="10"/>
            <p:cNvSpPr txBox="true"/>
            <p:nvPr/>
          </p:nvSpPr>
          <p:spPr>
            <a:xfrm>
              <a:off x="0" y="28575"/>
              <a:ext cx="2479350" cy="1487276"/>
            </a:xfrm>
            <a:prstGeom prst="rect">
              <a:avLst/>
            </a:prstGeom>
          </p:spPr>
          <p:txBody>
            <a:bodyPr anchor="ctr" rtlCol="false" tIns="50800" lIns="50800" bIns="50800" rIns="50800"/>
            <a:lstStyle/>
            <a:p>
              <a:pPr algn="ctr">
                <a:lnSpc>
                  <a:spcPts val="1704"/>
                </a:lnSpc>
              </a:pPr>
            </a:p>
          </p:txBody>
        </p:sp>
      </p:grpSp>
      <p:sp>
        <p:nvSpPr>
          <p:cNvPr name="Freeform 11" id="11"/>
          <p:cNvSpPr/>
          <p:nvPr/>
        </p:nvSpPr>
        <p:spPr>
          <a:xfrm flipH="false" flipV="false" rot="0">
            <a:off x="1742647" y="855109"/>
            <a:ext cx="2694463" cy="1093503"/>
          </a:xfrm>
          <a:custGeom>
            <a:avLst/>
            <a:gdLst/>
            <a:ahLst/>
            <a:cxnLst/>
            <a:rect r="r" b="b" t="t" l="l"/>
            <a:pathLst>
              <a:path h="1093503" w="2694463">
                <a:moveTo>
                  <a:pt x="0" y="0"/>
                </a:moveTo>
                <a:lnTo>
                  <a:pt x="2694463" y="0"/>
                </a:lnTo>
                <a:lnTo>
                  <a:pt x="2694463" y="1093503"/>
                </a:lnTo>
                <a:lnTo>
                  <a:pt x="0" y="1093503"/>
                </a:lnTo>
                <a:lnTo>
                  <a:pt x="0" y="0"/>
                </a:lnTo>
                <a:close/>
              </a:path>
            </a:pathLst>
          </a:custGeom>
          <a:blipFill>
            <a:blip r:embed="rId4"/>
            <a:stretch>
              <a:fillRect l="0" t="0" r="0" b="0"/>
            </a:stretch>
          </a:blipFill>
        </p:spPr>
      </p:sp>
      <p:sp>
        <p:nvSpPr>
          <p:cNvPr name="TextBox 12" id="12"/>
          <p:cNvSpPr txBox="true"/>
          <p:nvPr/>
        </p:nvSpPr>
        <p:spPr>
          <a:xfrm rot="0">
            <a:off x="16767472" y="1095082"/>
            <a:ext cx="324030" cy="306705"/>
          </a:xfrm>
          <a:prstGeom prst="rect">
            <a:avLst/>
          </a:prstGeom>
        </p:spPr>
        <p:txBody>
          <a:bodyPr anchor="t" rtlCol="false" tIns="0" lIns="0" bIns="0" rIns="0">
            <a:spAutoFit/>
          </a:bodyPr>
          <a:lstStyle/>
          <a:p>
            <a:pPr algn="ctr">
              <a:lnSpc>
                <a:spcPts val="2520"/>
              </a:lnSpc>
              <a:spcBef>
                <a:spcPct val="0"/>
              </a:spcBef>
            </a:pPr>
            <a:r>
              <a:rPr lang="en-US" sz="1800">
                <a:solidFill>
                  <a:srgbClr val="F4FAFB"/>
                </a:solidFill>
                <a:latin typeface="Inter"/>
                <a:ea typeface="Inter"/>
                <a:cs typeface="Inter"/>
                <a:sym typeface="Inter"/>
              </a:rPr>
              <a:t>06</a:t>
            </a:r>
          </a:p>
        </p:txBody>
      </p:sp>
      <p:sp>
        <p:nvSpPr>
          <p:cNvPr name="TextBox 13" id="13"/>
          <p:cNvSpPr txBox="true"/>
          <p:nvPr/>
        </p:nvSpPr>
        <p:spPr>
          <a:xfrm rot="0">
            <a:off x="846488" y="5962725"/>
            <a:ext cx="7349880" cy="513080"/>
          </a:xfrm>
          <a:prstGeom prst="rect">
            <a:avLst/>
          </a:prstGeom>
        </p:spPr>
        <p:txBody>
          <a:bodyPr anchor="t" rtlCol="false" tIns="0" lIns="0" bIns="0" rIns="0">
            <a:spAutoFit/>
          </a:bodyPr>
          <a:lstStyle/>
          <a:p>
            <a:pPr algn="l">
              <a:lnSpc>
                <a:spcPts val="3759"/>
              </a:lnSpc>
            </a:pPr>
            <a:r>
              <a:rPr lang="en-US" sz="3999">
                <a:solidFill>
                  <a:srgbClr val="077FFC"/>
                </a:solidFill>
                <a:latin typeface="Inter"/>
                <a:ea typeface="Inter"/>
                <a:cs typeface="Inter"/>
                <a:sym typeface="Inter"/>
              </a:rPr>
              <a:t>Typography:</a:t>
            </a:r>
          </a:p>
        </p:txBody>
      </p:sp>
      <p:sp>
        <p:nvSpPr>
          <p:cNvPr name="TextBox 14" id="14"/>
          <p:cNvSpPr txBox="true"/>
          <p:nvPr/>
        </p:nvSpPr>
        <p:spPr>
          <a:xfrm rot="0">
            <a:off x="904172" y="3364559"/>
            <a:ext cx="7025666" cy="513080"/>
          </a:xfrm>
          <a:prstGeom prst="rect">
            <a:avLst/>
          </a:prstGeom>
        </p:spPr>
        <p:txBody>
          <a:bodyPr anchor="t" rtlCol="false" tIns="0" lIns="0" bIns="0" rIns="0">
            <a:spAutoFit/>
          </a:bodyPr>
          <a:lstStyle/>
          <a:p>
            <a:pPr algn="l">
              <a:lnSpc>
                <a:spcPts val="3759"/>
              </a:lnSpc>
            </a:pPr>
            <a:r>
              <a:rPr lang="en-US" sz="3999">
                <a:solidFill>
                  <a:srgbClr val="F4FAFB"/>
                </a:solidFill>
                <a:latin typeface="Inter"/>
                <a:ea typeface="Inter"/>
                <a:cs typeface="Inter"/>
                <a:sym typeface="Inter"/>
              </a:rPr>
              <a:t>Color Palette:</a:t>
            </a:r>
          </a:p>
        </p:txBody>
      </p:sp>
      <p:sp>
        <p:nvSpPr>
          <p:cNvPr name="TextBox 15" id="15"/>
          <p:cNvSpPr txBox="true"/>
          <p:nvPr/>
        </p:nvSpPr>
        <p:spPr>
          <a:xfrm rot="0">
            <a:off x="855384" y="6611777"/>
            <a:ext cx="7163452" cy="1349788"/>
          </a:xfrm>
          <a:prstGeom prst="rect">
            <a:avLst/>
          </a:prstGeom>
        </p:spPr>
        <p:txBody>
          <a:bodyPr anchor="t" rtlCol="false" tIns="0" lIns="0" bIns="0" rIns="0">
            <a:spAutoFit/>
          </a:bodyPr>
          <a:lstStyle/>
          <a:p>
            <a:pPr algn="just">
              <a:lnSpc>
                <a:spcPts val="2677"/>
              </a:lnSpc>
            </a:pPr>
            <a:r>
              <a:rPr lang="en-US" sz="1912">
                <a:solidFill>
                  <a:srgbClr val="F4FAFB"/>
                </a:solidFill>
                <a:latin typeface="Inter"/>
                <a:ea typeface="Inter"/>
                <a:cs typeface="Inter"/>
                <a:sym typeface="Inter"/>
              </a:rPr>
              <a:t>Primary Font: </a:t>
            </a:r>
            <a:r>
              <a:rPr lang="en-US" sz="1912" b="true">
                <a:solidFill>
                  <a:srgbClr val="F4FAFB"/>
                </a:solidFill>
                <a:latin typeface="Inter Bold"/>
                <a:ea typeface="Inter Bold"/>
                <a:cs typeface="Inter Bold"/>
                <a:sym typeface="Inter Bold"/>
              </a:rPr>
              <a:t>Intel One</a:t>
            </a:r>
            <a:r>
              <a:rPr lang="en-US" sz="1912">
                <a:solidFill>
                  <a:srgbClr val="F4FAFB"/>
                </a:solidFill>
                <a:latin typeface="Inter"/>
                <a:ea typeface="Inter"/>
                <a:cs typeface="Inter"/>
                <a:sym typeface="Inter"/>
              </a:rPr>
              <a:t> – A custom sans-serif font designed for Intel. It’s clean, modern, and tech-inspired.</a:t>
            </a:r>
          </a:p>
          <a:p>
            <a:pPr algn="just">
              <a:lnSpc>
                <a:spcPts val="2677"/>
              </a:lnSpc>
              <a:spcBef>
                <a:spcPct val="0"/>
              </a:spcBef>
            </a:pPr>
            <a:r>
              <a:rPr lang="en-US" sz="1912">
                <a:solidFill>
                  <a:srgbClr val="F4FAFB"/>
                </a:solidFill>
                <a:latin typeface="Inter"/>
                <a:ea typeface="Inter"/>
                <a:cs typeface="Inter"/>
                <a:sym typeface="Inter"/>
              </a:rPr>
              <a:t>Secondary Font: Arial or Helvetica – Used for supplementary text.</a:t>
            </a:r>
          </a:p>
        </p:txBody>
      </p:sp>
      <p:sp>
        <p:nvSpPr>
          <p:cNvPr name="TextBox 16" id="16"/>
          <p:cNvSpPr txBox="true"/>
          <p:nvPr/>
        </p:nvSpPr>
        <p:spPr>
          <a:xfrm rot="0">
            <a:off x="904172" y="4191964"/>
            <a:ext cx="7065876" cy="1323086"/>
          </a:xfrm>
          <a:prstGeom prst="rect">
            <a:avLst/>
          </a:prstGeom>
        </p:spPr>
        <p:txBody>
          <a:bodyPr anchor="t" rtlCol="false" tIns="0" lIns="0" bIns="0" rIns="0">
            <a:spAutoFit/>
          </a:bodyPr>
          <a:lstStyle/>
          <a:p>
            <a:pPr algn="just">
              <a:lnSpc>
                <a:spcPts val="2674"/>
              </a:lnSpc>
            </a:pPr>
            <a:r>
              <a:rPr lang="en-US" sz="1910">
                <a:solidFill>
                  <a:srgbClr val="F4FAFB"/>
                </a:solidFill>
                <a:latin typeface="Inter"/>
                <a:ea typeface="Inter"/>
                <a:cs typeface="Inter"/>
                <a:sym typeface="Inter"/>
              </a:rPr>
              <a:t>Primary Color: Intel Blue (hex: #0071C5) – Represents trust, reliability, and technology.</a:t>
            </a:r>
          </a:p>
          <a:p>
            <a:pPr algn="just">
              <a:lnSpc>
                <a:spcPts val="2674"/>
              </a:lnSpc>
              <a:spcBef>
                <a:spcPct val="0"/>
              </a:spcBef>
            </a:pPr>
            <a:r>
              <a:rPr lang="en-US" sz="1910">
                <a:solidFill>
                  <a:srgbClr val="F4FAFB"/>
                </a:solidFill>
                <a:latin typeface="Inter"/>
                <a:ea typeface="Inter"/>
                <a:cs typeface="Inter"/>
                <a:sym typeface="Inter"/>
              </a:rPr>
              <a:t>Secondary Colors: White, black, and gray – Used for contrast and a clean, professional look.</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4FAFB"/>
        </a:solidFill>
      </p:bgPr>
    </p:bg>
    <p:spTree>
      <p:nvGrpSpPr>
        <p:cNvPr id="1" name=""/>
        <p:cNvGrpSpPr/>
        <p:nvPr/>
      </p:nvGrpSpPr>
      <p:grpSpPr>
        <a:xfrm>
          <a:off x="0" y="0"/>
          <a:ext cx="0" cy="0"/>
          <a:chOff x="0" y="0"/>
          <a:chExt cx="0" cy="0"/>
        </a:xfrm>
      </p:grpSpPr>
      <p:grpSp>
        <p:nvGrpSpPr>
          <p:cNvPr name="Group 2" id="2"/>
          <p:cNvGrpSpPr/>
          <p:nvPr/>
        </p:nvGrpSpPr>
        <p:grpSpPr>
          <a:xfrm rot="0">
            <a:off x="13282391" y="-56900"/>
            <a:ext cx="5319667" cy="10400801"/>
            <a:chOff x="0" y="0"/>
            <a:chExt cx="1401064" cy="2739306"/>
          </a:xfrm>
        </p:grpSpPr>
        <p:sp>
          <p:nvSpPr>
            <p:cNvPr name="Freeform 3" id="3"/>
            <p:cNvSpPr/>
            <p:nvPr/>
          </p:nvSpPr>
          <p:spPr>
            <a:xfrm flipH="false" flipV="false" rot="0">
              <a:off x="0" y="0"/>
              <a:ext cx="1401064" cy="2739305"/>
            </a:xfrm>
            <a:custGeom>
              <a:avLst/>
              <a:gdLst/>
              <a:ahLst/>
              <a:cxnLst/>
              <a:rect r="r" b="b" t="t" l="l"/>
              <a:pathLst>
                <a:path h="2739305" w="1401064">
                  <a:moveTo>
                    <a:pt x="0" y="0"/>
                  </a:moveTo>
                  <a:lnTo>
                    <a:pt x="1401064" y="0"/>
                  </a:lnTo>
                  <a:lnTo>
                    <a:pt x="1401064" y="2739305"/>
                  </a:lnTo>
                  <a:lnTo>
                    <a:pt x="0" y="2739305"/>
                  </a:lnTo>
                  <a:close/>
                </a:path>
              </a:pathLst>
            </a:custGeom>
            <a:solidFill>
              <a:srgbClr val="17224D"/>
            </a:solidFill>
          </p:spPr>
        </p:sp>
        <p:sp>
          <p:nvSpPr>
            <p:cNvPr name="TextBox 4" id="4"/>
            <p:cNvSpPr txBox="true"/>
            <p:nvPr/>
          </p:nvSpPr>
          <p:spPr>
            <a:xfrm>
              <a:off x="0" y="28575"/>
              <a:ext cx="1401064" cy="2710731"/>
            </a:xfrm>
            <a:prstGeom prst="rect">
              <a:avLst/>
            </a:prstGeom>
          </p:spPr>
          <p:txBody>
            <a:bodyPr anchor="ctr" rtlCol="false" tIns="50800" lIns="50800" bIns="50800" rIns="50800"/>
            <a:lstStyle/>
            <a:p>
              <a:pPr algn="ctr">
                <a:lnSpc>
                  <a:spcPts val="1704"/>
                </a:lnSpc>
              </a:pPr>
            </a:p>
          </p:txBody>
        </p:sp>
      </p:grpSp>
      <p:sp>
        <p:nvSpPr>
          <p:cNvPr name="Freeform 5" id="5"/>
          <p:cNvSpPr/>
          <p:nvPr/>
        </p:nvSpPr>
        <p:spPr>
          <a:xfrm flipH="false" flipV="false" rot="0">
            <a:off x="10277810" y="8714061"/>
            <a:ext cx="6264617" cy="1088477"/>
          </a:xfrm>
          <a:custGeom>
            <a:avLst/>
            <a:gdLst/>
            <a:ahLst/>
            <a:cxnLst/>
            <a:rect r="r" b="b" t="t" l="l"/>
            <a:pathLst>
              <a:path h="1088477" w="6264617">
                <a:moveTo>
                  <a:pt x="0" y="0"/>
                </a:moveTo>
                <a:lnTo>
                  <a:pt x="6264617" y="0"/>
                </a:lnTo>
                <a:lnTo>
                  <a:pt x="6264617" y="1088478"/>
                </a:lnTo>
                <a:lnTo>
                  <a:pt x="0" y="1088478"/>
                </a:lnTo>
                <a:lnTo>
                  <a:pt x="0" y="0"/>
                </a:lnTo>
                <a:close/>
              </a:path>
            </a:pathLst>
          </a:custGeom>
          <a:blipFill>
            <a:blip r:embed="rId2"/>
            <a:stretch>
              <a:fillRect l="0" t="0" r="0" b="0"/>
            </a:stretch>
          </a:blipFill>
        </p:spPr>
      </p:sp>
      <p:grpSp>
        <p:nvGrpSpPr>
          <p:cNvPr name="Group 6" id="6"/>
          <p:cNvGrpSpPr/>
          <p:nvPr/>
        </p:nvGrpSpPr>
        <p:grpSpPr>
          <a:xfrm rot="0">
            <a:off x="10369906" y="2134217"/>
            <a:ext cx="6080425" cy="7124083"/>
            <a:chOff x="0" y="0"/>
            <a:chExt cx="942017" cy="1103707"/>
          </a:xfrm>
        </p:grpSpPr>
        <p:sp>
          <p:nvSpPr>
            <p:cNvPr name="Freeform 7" id="7"/>
            <p:cNvSpPr/>
            <p:nvPr/>
          </p:nvSpPr>
          <p:spPr>
            <a:xfrm flipH="false" flipV="false" rot="0">
              <a:off x="0" y="0"/>
              <a:ext cx="942017" cy="1103707"/>
            </a:xfrm>
            <a:custGeom>
              <a:avLst/>
              <a:gdLst/>
              <a:ahLst/>
              <a:cxnLst/>
              <a:rect r="r" b="b" t="t" l="l"/>
              <a:pathLst>
                <a:path h="1103707" w="942017">
                  <a:moveTo>
                    <a:pt x="0" y="0"/>
                  </a:moveTo>
                  <a:lnTo>
                    <a:pt x="942017" y="0"/>
                  </a:lnTo>
                  <a:lnTo>
                    <a:pt x="942017" y="1103707"/>
                  </a:lnTo>
                  <a:lnTo>
                    <a:pt x="0" y="1103707"/>
                  </a:lnTo>
                  <a:close/>
                </a:path>
              </a:pathLst>
            </a:custGeom>
            <a:blipFill>
              <a:blip r:embed="rId3"/>
              <a:stretch>
                <a:fillRect l="-8582" t="0" r="-8582" b="0"/>
              </a:stretch>
            </a:blipFill>
          </p:spPr>
        </p:sp>
      </p:grpSp>
      <p:grpSp>
        <p:nvGrpSpPr>
          <p:cNvPr name="Group 8" id="8"/>
          <p:cNvGrpSpPr/>
          <p:nvPr/>
        </p:nvGrpSpPr>
        <p:grpSpPr>
          <a:xfrm rot="0">
            <a:off x="16542427" y="1029103"/>
            <a:ext cx="2059630" cy="476836"/>
            <a:chOff x="0" y="0"/>
            <a:chExt cx="542454" cy="125587"/>
          </a:xfrm>
        </p:grpSpPr>
        <p:sp>
          <p:nvSpPr>
            <p:cNvPr name="Freeform 9" id="9"/>
            <p:cNvSpPr/>
            <p:nvPr/>
          </p:nvSpPr>
          <p:spPr>
            <a:xfrm flipH="false" flipV="false" rot="0">
              <a:off x="0" y="0"/>
              <a:ext cx="542454" cy="125587"/>
            </a:xfrm>
            <a:custGeom>
              <a:avLst/>
              <a:gdLst/>
              <a:ahLst/>
              <a:cxnLst/>
              <a:rect r="r" b="b" t="t" l="l"/>
              <a:pathLst>
                <a:path h="125587" w="542454">
                  <a:moveTo>
                    <a:pt x="0" y="0"/>
                  </a:moveTo>
                  <a:lnTo>
                    <a:pt x="542454" y="0"/>
                  </a:lnTo>
                  <a:lnTo>
                    <a:pt x="542454" y="125587"/>
                  </a:lnTo>
                  <a:lnTo>
                    <a:pt x="0" y="125587"/>
                  </a:lnTo>
                  <a:close/>
                </a:path>
              </a:pathLst>
            </a:custGeom>
            <a:solidFill>
              <a:srgbClr val="077FFC"/>
            </a:solidFill>
          </p:spPr>
        </p:sp>
        <p:sp>
          <p:nvSpPr>
            <p:cNvPr name="TextBox 10" id="10"/>
            <p:cNvSpPr txBox="true"/>
            <p:nvPr/>
          </p:nvSpPr>
          <p:spPr>
            <a:xfrm>
              <a:off x="0" y="28575"/>
              <a:ext cx="542454" cy="97012"/>
            </a:xfrm>
            <a:prstGeom prst="rect">
              <a:avLst/>
            </a:prstGeom>
          </p:spPr>
          <p:txBody>
            <a:bodyPr anchor="ctr" rtlCol="false" tIns="50800" lIns="50800" bIns="50800" rIns="50800"/>
            <a:lstStyle/>
            <a:p>
              <a:pPr algn="ctr">
                <a:lnSpc>
                  <a:spcPts val="1704"/>
                </a:lnSpc>
              </a:pPr>
            </a:p>
          </p:txBody>
        </p:sp>
      </p:grpSp>
      <p:sp>
        <p:nvSpPr>
          <p:cNvPr name="TextBox 11" id="11"/>
          <p:cNvSpPr txBox="true"/>
          <p:nvPr/>
        </p:nvSpPr>
        <p:spPr>
          <a:xfrm rot="0">
            <a:off x="16767472" y="1095082"/>
            <a:ext cx="324030" cy="306705"/>
          </a:xfrm>
          <a:prstGeom prst="rect">
            <a:avLst/>
          </a:prstGeom>
        </p:spPr>
        <p:txBody>
          <a:bodyPr anchor="t" rtlCol="false" tIns="0" lIns="0" bIns="0" rIns="0">
            <a:spAutoFit/>
          </a:bodyPr>
          <a:lstStyle/>
          <a:p>
            <a:pPr algn="ctr">
              <a:lnSpc>
                <a:spcPts val="2520"/>
              </a:lnSpc>
              <a:spcBef>
                <a:spcPct val="0"/>
              </a:spcBef>
            </a:pPr>
            <a:r>
              <a:rPr lang="en-US" sz="1800">
                <a:solidFill>
                  <a:srgbClr val="F4FAFB"/>
                </a:solidFill>
                <a:latin typeface="Inter"/>
                <a:ea typeface="Inter"/>
                <a:cs typeface="Inter"/>
                <a:sym typeface="Inter"/>
              </a:rPr>
              <a:t>07</a:t>
            </a:r>
          </a:p>
        </p:txBody>
      </p:sp>
      <p:sp>
        <p:nvSpPr>
          <p:cNvPr name="TextBox 12" id="12"/>
          <p:cNvSpPr txBox="true"/>
          <p:nvPr/>
        </p:nvSpPr>
        <p:spPr>
          <a:xfrm rot="0">
            <a:off x="823557" y="1295107"/>
            <a:ext cx="3858413" cy="836637"/>
          </a:xfrm>
          <a:prstGeom prst="rect">
            <a:avLst/>
          </a:prstGeom>
        </p:spPr>
        <p:txBody>
          <a:bodyPr anchor="t" rtlCol="false" tIns="0" lIns="0" bIns="0" rIns="0">
            <a:spAutoFit/>
          </a:bodyPr>
          <a:lstStyle/>
          <a:p>
            <a:pPr algn="l">
              <a:lnSpc>
                <a:spcPts val="6192"/>
              </a:lnSpc>
            </a:pPr>
            <a:r>
              <a:rPr lang="en-US" sz="6587" b="true">
                <a:solidFill>
                  <a:srgbClr val="0069B7"/>
                </a:solidFill>
                <a:latin typeface="Inter Bold"/>
                <a:ea typeface="Inter Bold"/>
                <a:cs typeface="Inter Bold"/>
                <a:sym typeface="Inter Bold"/>
              </a:rPr>
              <a:t>Imagery</a:t>
            </a:r>
          </a:p>
        </p:txBody>
      </p:sp>
      <p:sp>
        <p:nvSpPr>
          <p:cNvPr name="TextBox 13" id="13"/>
          <p:cNvSpPr txBox="true"/>
          <p:nvPr/>
        </p:nvSpPr>
        <p:spPr>
          <a:xfrm rot="0">
            <a:off x="823557" y="2361037"/>
            <a:ext cx="8797592" cy="2715895"/>
          </a:xfrm>
          <a:prstGeom prst="rect">
            <a:avLst/>
          </a:prstGeom>
        </p:spPr>
        <p:txBody>
          <a:bodyPr anchor="t" rtlCol="false" tIns="0" lIns="0" bIns="0" rIns="0">
            <a:spAutoFit/>
          </a:bodyPr>
          <a:lstStyle/>
          <a:p>
            <a:pPr algn="just">
              <a:lnSpc>
                <a:spcPts val="3079"/>
              </a:lnSpc>
            </a:pPr>
            <a:r>
              <a:rPr lang="en-US" sz="2199">
                <a:solidFill>
                  <a:srgbClr val="0067B4"/>
                </a:solidFill>
                <a:latin typeface="Inter"/>
                <a:ea typeface="Inter"/>
                <a:cs typeface="Inter"/>
                <a:sym typeface="Inter"/>
              </a:rPr>
              <a:t>Intel’s visuals often feature modern, sleek designs with metallic colors, blue tones (its signature color), and high-tech elements that emphasize cutting-edge innovation.</a:t>
            </a:r>
          </a:p>
          <a:p>
            <a:pPr algn="just">
              <a:lnSpc>
                <a:spcPts val="3079"/>
              </a:lnSpc>
            </a:pPr>
            <a:r>
              <a:rPr lang="en-US" sz="2199">
                <a:solidFill>
                  <a:srgbClr val="0067B4"/>
                </a:solidFill>
                <a:latin typeface="Inter"/>
                <a:ea typeface="Inter"/>
                <a:cs typeface="Inter"/>
                <a:sym typeface="Inter"/>
              </a:rPr>
              <a:t>Its campaigns frequently include animations, complex graphics, and 3D renders to showcase the power of its processors.</a:t>
            </a:r>
          </a:p>
          <a:p>
            <a:pPr algn="just">
              <a:lnSpc>
                <a:spcPts val="3079"/>
              </a:lnSpc>
            </a:pPr>
          </a:p>
          <a:p>
            <a:pPr algn="just">
              <a:lnSpc>
                <a:spcPts val="3079"/>
              </a:lnSpc>
              <a:spcBef>
                <a:spcPct val="0"/>
              </a:spcBef>
            </a:pPr>
          </a:p>
        </p:txBody>
      </p:sp>
      <p:sp>
        <p:nvSpPr>
          <p:cNvPr name="TextBox 14" id="14"/>
          <p:cNvSpPr txBox="true"/>
          <p:nvPr/>
        </p:nvSpPr>
        <p:spPr>
          <a:xfrm rot="0">
            <a:off x="823557" y="5505557"/>
            <a:ext cx="6549424" cy="836637"/>
          </a:xfrm>
          <a:prstGeom prst="rect">
            <a:avLst/>
          </a:prstGeom>
        </p:spPr>
        <p:txBody>
          <a:bodyPr anchor="t" rtlCol="false" tIns="0" lIns="0" bIns="0" rIns="0">
            <a:spAutoFit/>
          </a:bodyPr>
          <a:lstStyle/>
          <a:p>
            <a:pPr algn="l">
              <a:lnSpc>
                <a:spcPts val="6192"/>
              </a:lnSpc>
            </a:pPr>
            <a:r>
              <a:rPr lang="en-US" sz="6587" b="true">
                <a:solidFill>
                  <a:srgbClr val="0069B7"/>
                </a:solidFill>
                <a:latin typeface="Inter Bold"/>
                <a:ea typeface="Inter Bold"/>
                <a:cs typeface="Inter Bold"/>
                <a:sym typeface="Inter Bold"/>
              </a:rPr>
              <a:t>Tone of Voice</a:t>
            </a:r>
          </a:p>
        </p:txBody>
      </p:sp>
      <p:sp>
        <p:nvSpPr>
          <p:cNvPr name="TextBox 15" id="15"/>
          <p:cNvSpPr txBox="true"/>
          <p:nvPr/>
        </p:nvSpPr>
        <p:spPr>
          <a:xfrm rot="0">
            <a:off x="823557" y="6570794"/>
            <a:ext cx="8797592" cy="1934845"/>
          </a:xfrm>
          <a:prstGeom prst="rect">
            <a:avLst/>
          </a:prstGeom>
        </p:spPr>
        <p:txBody>
          <a:bodyPr anchor="t" rtlCol="false" tIns="0" lIns="0" bIns="0" rIns="0">
            <a:spAutoFit/>
          </a:bodyPr>
          <a:lstStyle/>
          <a:p>
            <a:pPr algn="just">
              <a:lnSpc>
                <a:spcPts val="3079"/>
              </a:lnSpc>
            </a:pPr>
            <a:r>
              <a:rPr lang="en-US" sz="2199">
                <a:solidFill>
                  <a:srgbClr val="0067B4"/>
                </a:solidFill>
                <a:latin typeface="Inter"/>
                <a:ea typeface="Inter"/>
                <a:cs typeface="Inter"/>
                <a:sym typeface="Inter"/>
              </a:rPr>
              <a:t>Intel communicates with a strong, authoritative voice, reinforcing its leadership in semiconductors and computing.</a:t>
            </a:r>
          </a:p>
          <a:p>
            <a:pPr algn="just">
              <a:lnSpc>
                <a:spcPts val="3079"/>
              </a:lnSpc>
              <a:spcBef>
                <a:spcPct val="0"/>
              </a:spcBef>
            </a:pPr>
            <a:r>
              <a:rPr lang="en-US" sz="2199">
                <a:solidFill>
                  <a:srgbClr val="0067B4"/>
                </a:solidFill>
                <a:latin typeface="Inter"/>
                <a:ea typeface="Inter"/>
                <a:cs typeface="Inter"/>
                <a:sym typeface="Inter"/>
              </a:rPr>
              <a:t>Even when discussing complex technical topics, the brand simplifies concepts to make them understandable for a broader audience.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4FAFB"/>
        </a:solidFill>
      </p:bgPr>
    </p:bg>
    <p:spTree>
      <p:nvGrpSpPr>
        <p:cNvPr id="1" name=""/>
        <p:cNvGrpSpPr/>
        <p:nvPr/>
      </p:nvGrpSpPr>
      <p:grpSpPr>
        <a:xfrm>
          <a:off x="0" y="0"/>
          <a:ext cx="0" cy="0"/>
          <a:chOff x="0" y="0"/>
          <a:chExt cx="0" cy="0"/>
        </a:xfrm>
      </p:grpSpPr>
      <p:grpSp>
        <p:nvGrpSpPr>
          <p:cNvPr name="Group 2" id="2"/>
          <p:cNvGrpSpPr/>
          <p:nvPr/>
        </p:nvGrpSpPr>
        <p:grpSpPr>
          <a:xfrm rot="0">
            <a:off x="12296652" y="-226515"/>
            <a:ext cx="6080425" cy="10740030"/>
            <a:chOff x="0" y="0"/>
            <a:chExt cx="942017" cy="1663912"/>
          </a:xfrm>
        </p:grpSpPr>
        <p:sp>
          <p:nvSpPr>
            <p:cNvPr name="Freeform 3" id="3"/>
            <p:cNvSpPr/>
            <p:nvPr/>
          </p:nvSpPr>
          <p:spPr>
            <a:xfrm flipH="false" flipV="false" rot="0">
              <a:off x="0" y="0"/>
              <a:ext cx="942017" cy="1663912"/>
            </a:xfrm>
            <a:custGeom>
              <a:avLst/>
              <a:gdLst/>
              <a:ahLst/>
              <a:cxnLst/>
              <a:rect r="r" b="b" t="t" l="l"/>
              <a:pathLst>
                <a:path h="1663912" w="942017">
                  <a:moveTo>
                    <a:pt x="0" y="0"/>
                  </a:moveTo>
                  <a:lnTo>
                    <a:pt x="942017" y="0"/>
                  </a:lnTo>
                  <a:lnTo>
                    <a:pt x="942017" y="1663912"/>
                  </a:lnTo>
                  <a:lnTo>
                    <a:pt x="0" y="1663912"/>
                  </a:lnTo>
                  <a:close/>
                </a:path>
              </a:pathLst>
            </a:custGeom>
            <a:blipFill>
              <a:blip r:embed="rId2"/>
              <a:stretch>
                <a:fillRect l="-16347" t="0" r="-16347" b="0"/>
              </a:stretch>
            </a:blipFill>
          </p:spPr>
        </p:sp>
      </p:grpSp>
      <p:grpSp>
        <p:nvGrpSpPr>
          <p:cNvPr name="Group 4" id="4"/>
          <p:cNvGrpSpPr/>
          <p:nvPr/>
        </p:nvGrpSpPr>
        <p:grpSpPr>
          <a:xfrm rot="0">
            <a:off x="16542427" y="1029103"/>
            <a:ext cx="2059630" cy="476836"/>
            <a:chOff x="0" y="0"/>
            <a:chExt cx="542454" cy="125587"/>
          </a:xfrm>
        </p:grpSpPr>
        <p:sp>
          <p:nvSpPr>
            <p:cNvPr name="Freeform 5" id="5"/>
            <p:cNvSpPr/>
            <p:nvPr/>
          </p:nvSpPr>
          <p:spPr>
            <a:xfrm flipH="false" flipV="false" rot="0">
              <a:off x="0" y="0"/>
              <a:ext cx="542454" cy="125587"/>
            </a:xfrm>
            <a:custGeom>
              <a:avLst/>
              <a:gdLst/>
              <a:ahLst/>
              <a:cxnLst/>
              <a:rect r="r" b="b" t="t" l="l"/>
              <a:pathLst>
                <a:path h="125587" w="542454">
                  <a:moveTo>
                    <a:pt x="0" y="0"/>
                  </a:moveTo>
                  <a:lnTo>
                    <a:pt x="542454" y="0"/>
                  </a:lnTo>
                  <a:lnTo>
                    <a:pt x="542454" y="125587"/>
                  </a:lnTo>
                  <a:lnTo>
                    <a:pt x="0" y="125587"/>
                  </a:lnTo>
                  <a:close/>
                </a:path>
              </a:pathLst>
            </a:custGeom>
            <a:solidFill>
              <a:srgbClr val="077FFC"/>
            </a:solidFill>
          </p:spPr>
        </p:sp>
        <p:sp>
          <p:nvSpPr>
            <p:cNvPr name="TextBox 6" id="6"/>
            <p:cNvSpPr txBox="true"/>
            <p:nvPr/>
          </p:nvSpPr>
          <p:spPr>
            <a:xfrm>
              <a:off x="0" y="28575"/>
              <a:ext cx="542454" cy="97012"/>
            </a:xfrm>
            <a:prstGeom prst="rect">
              <a:avLst/>
            </a:prstGeom>
          </p:spPr>
          <p:txBody>
            <a:bodyPr anchor="ctr" rtlCol="false" tIns="50800" lIns="50800" bIns="50800" rIns="50800"/>
            <a:lstStyle/>
            <a:p>
              <a:pPr algn="ctr">
                <a:lnSpc>
                  <a:spcPts val="1704"/>
                </a:lnSpc>
              </a:pPr>
            </a:p>
          </p:txBody>
        </p:sp>
      </p:grpSp>
      <p:grpSp>
        <p:nvGrpSpPr>
          <p:cNvPr name="Group 7" id="7"/>
          <p:cNvGrpSpPr/>
          <p:nvPr/>
        </p:nvGrpSpPr>
        <p:grpSpPr>
          <a:xfrm rot="0">
            <a:off x="1028700" y="3538905"/>
            <a:ext cx="10396104" cy="6748095"/>
            <a:chOff x="0" y="0"/>
            <a:chExt cx="2738068" cy="1777276"/>
          </a:xfrm>
        </p:grpSpPr>
        <p:sp>
          <p:nvSpPr>
            <p:cNvPr name="Freeform 8" id="8"/>
            <p:cNvSpPr/>
            <p:nvPr/>
          </p:nvSpPr>
          <p:spPr>
            <a:xfrm flipH="false" flipV="false" rot="0">
              <a:off x="0" y="0"/>
              <a:ext cx="2738069" cy="1777276"/>
            </a:xfrm>
            <a:custGeom>
              <a:avLst/>
              <a:gdLst/>
              <a:ahLst/>
              <a:cxnLst/>
              <a:rect r="r" b="b" t="t" l="l"/>
              <a:pathLst>
                <a:path h="1777276" w="2738069">
                  <a:moveTo>
                    <a:pt x="0" y="0"/>
                  </a:moveTo>
                  <a:lnTo>
                    <a:pt x="2738069" y="0"/>
                  </a:lnTo>
                  <a:lnTo>
                    <a:pt x="2738069" y="1777276"/>
                  </a:lnTo>
                  <a:lnTo>
                    <a:pt x="0" y="1777276"/>
                  </a:lnTo>
                  <a:close/>
                </a:path>
              </a:pathLst>
            </a:custGeom>
            <a:solidFill>
              <a:srgbClr val="17224D"/>
            </a:solidFill>
          </p:spPr>
        </p:sp>
        <p:sp>
          <p:nvSpPr>
            <p:cNvPr name="TextBox 9" id="9"/>
            <p:cNvSpPr txBox="true"/>
            <p:nvPr/>
          </p:nvSpPr>
          <p:spPr>
            <a:xfrm>
              <a:off x="0" y="28575"/>
              <a:ext cx="2738068" cy="1748701"/>
            </a:xfrm>
            <a:prstGeom prst="rect">
              <a:avLst/>
            </a:prstGeom>
          </p:spPr>
          <p:txBody>
            <a:bodyPr anchor="ctr" rtlCol="false" tIns="50800" lIns="50800" bIns="50800" rIns="50800"/>
            <a:lstStyle/>
            <a:p>
              <a:pPr algn="ctr">
                <a:lnSpc>
                  <a:spcPts val="1704"/>
                </a:lnSpc>
              </a:pPr>
            </a:p>
          </p:txBody>
        </p:sp>
      </p:grpSp>
      <p:grpSp>
        <p:nvGrpSpPr>
          <p:cNvPr name="Group 10" id="10"/>
          <p:cNvGrpSpPr/>
          <p:nvPr/>
        </p:nvGrpSpPr>
        <p:grpSpPr>
          <a:xfrm rot="0">
            <a:off x="9646635" y="6722654"/>
            <a:ext cx="808037" cy="779399"/>
            <a:chOff x="0" y="0"/>
            <a:chExt cx="212816" cy="205274"/>
          </a:xfrm>
        </p:grpSpPr>
        <p:sp>
          <p:nvSpPr>
            <p:cNvPr name="Freeform 11" id="11"/>
            <p:cNvSpPr/>
            <p:nvPr/>
          </p:nvSpPr>
          <p:spPr>
            <a:xfrm flipH="false" flipV="false" rot="0">
              <a:off x="0" y="0"/>
              <a:ext cx="212816" cy="205274"/>
            </a:xfrm>
            <a:custGeom>
              <a:avLst/>
              <a:gdLst/>
              <a:ahLst/>
              <a:cxnLst/>
              <a:rect r="r" b="b" t="t" l="l"/>
              <a:pathLst>
                <a:path h="205274" w="212816">
                  <a:moveTo>
                    <a:pt x="0" y="0"/>
                  </a:moveTo>
                  <a:lnTo>
                    <a:pt x="212816" y="0"/>
                  </a:lnTo>
                  <a:lnTo>
                    <a:pt x="212816" y="205274"/>
                  </a:lnTo>
                  <a:lnTo>
                    <a:pt x="0" y="205274"/>
                  </a:lnTo>
                  <a:close/>
                </a:path>
              </a:pathLst>
            </a:custGeom>
            <a:solidFill>
              <a:srgbClr val="077FFC"/>
            </a:solidFill>
          </p:spPr>
        </p:sp>
        <p:sp>
          <p:nvSpPr>
            <p:cNvPr name="TextBox 12" id="12"/>
            <p:cNvSpPr txBox="true"/>
            <p:nvPr/>
          </p:nvSpPr>
          <p:spPr>
            <a:xfrm>
              <a:off x="0" y="28575"/>
              <a:ext cx="212816" cy="176699"/>
            </a:xfrm>
            <a:prstGeom prst="rect">
              <a:avLst/>
            </a:prstGeom>
          </p:spPr>
          <p:txBody>
            <a:bodyPr anchor="ctr" rtlCol="false" tIns="50800" lIns="50800" bIns="50800" rIns="50800"/>
            <a:lstStyle/>
            <a:p>
              <a:pPr algn="ctr">
                <a:lnSpc>
                  <a:spcPts val="1704"/>
                </a:lnSpc>
              </a:pPr>
            </a:p>
          </p:txBody>
        </p:sp>
      </p:grpSp>
      <p:sp>
        <p:nvSpPr>
          <p:cNvPr name="Freeform 13" id="13"/>
          <p:cNvSpPr/>
          <p:nvPr/>
        </p:nvSpPr>
        <p:spPr>
          <a:xfrm flipH="false" flipV="false" rot="0">
            <a:off x="1028700" y="2785933"/>
            <a:ext cx="567397" cy="443601"/>
          </a:xfrm>
          <a:custGeom>
            <a:avLst/>
            <a:gdLst/>
            <a:ahLst/>
            <a:cxnLst/>
            <a:rect r="r" b="b" t="t" l="l"/>
            <a:pathLst>
              <a:path h="443601" w="567397">
                <a:moveTo>
                  <a:pt x="0" y="0"/>
                </a:moveTo>
                <a:lnTo>
                  <a:pt x="567397" y="0"/>
                </a:lnTo>
                <a:lnTo>
                  <a:pt x="567397" y="443602"/>
                </a:lnTo>
                <a:lnTo>
                  <a:pt x="0" y="44360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4" id="14"/>
          <p:cNvSpPr txBox="true"/>
          <p:nvPr/>
        </p:nvSpPr>
        <p:spPr>
          <a:xfrm rot="0">
            <a:off x="16767472" y="1095082"/>
            <a:ext cx="324030" cy="306705"/>
          </a:xfrm>
          <a:prstGeom prst="rect">
            <a:avLst/>
          </a:prstGeom>
        </p:spPr>
        <p:txBody>
          <a:bodyPr anchor="t" rtlCol="false" tIns="0" lIns="0" bIns="0" rIns="0">
            <a:spAutoFit/>
          </a:bodyPr>
          <a:lstStyle/>
          <a:p>
            <a:pPr algn="ctr">
              <a:lnSpc>
                <a:spcPts val="2520"/>
              </a:lnSpc>
              <a:spcBef>
                <a:spcPct val="0"/>
              </a:spcBef>
            </a:pPr>
            <a:r>
              <a:rPr lang="en-US" sz="1800">
                <a:solidFill>
                  <a:srgbClr val="F4FAFB"/>
                </a:solidFill>
                <a:latin typeface="Inter"/>
                <a:ea typeface="Inter"/>
                <a:cs typeface="Inter"/>
                <a:sym typeface="Inter"/>
              </a:rPr>
              <a:t>08</a:t>
            </a:r>
          </a:p>
        </p:txBody>
      </p:sp>
      <p:sp>
        <p:nvSpPr>
          <p:cNvPr name="TextBox 15" id="15"/>
          <p:cNvSpPr txBox="true"/>
          <p:nvPr/>
        </p:nvSpPr>
        <p:spPr>
          <a:xfrm rot="0">
            <a:off x="965079" y="1410396"/>
            <a:ext cx="5112117" cy="1375537"/>
          </a:xfrm>
          <a:prstGeom prst="rect">
            <a:avLst/>
          </a:prstGeom>
        </p:spPr>
        <p:txBody>
          <a:bodyPr anchor="t" rtlCol="false" tIns="0" lIns="0" bIns="0" rIns="0">
            <a:spAutoFit/>
          </a:bodyPr>
          <a:lstStyle/>
          <a:p>
            <a:pPr algn="l">
              <a:lnSpc>
                <a:spcPts val="5264"/>
              </a:lnSpc>
            </a:pPr>
            <a:r>
              <a:rPr lang="en-US" b="true" sz="5600">
                <a:solidFill>
                  <a:srgbClr val="077FFC"/>
                </a:solidFill>
                <a:latin typeface="Inter Bold"/>
                <a:ea typeface="Inter Bold"/>
                <a:cs typeface="Inter Bold"/>
                <a:sym typeface="Inter Bold"/>
              </a:rPr>
              <a:t>BRAND APPLICATION</a:t>
            </a:r>
          </a:p>
        </p:txBody>
      </p:sp>
      <p:sp>
        <p:nvSpPr>
          <p:cNvPr name="TextBox 16" id="16"/>
          <p:cNvSpPr txBox="true"/>
          <p:nvPr/>
        </p:nvSpPr>
        <p:spPr>
          <a:xfrm rot="0">
            <a:off x="1312398" y="3728580"/>
            <a:ext cx="7926253" cy="6117490"/>
          </a:xfrm>
          <a:prstGeom prst="rect">
            <a:avLst/>
          </a:prstGeom>
        </p:spPr>
        <p:txBody>
          <a:bodyPr anchor="t" rtlCol="false" tIns="0" lIns="0" bIns="0" rIns="0">
            <a:spAutoFit/>
          </a:bodyPr>
          <a:lstStyle/>
          <a:p>
            <a:pPr algn="just">
              <a:lnSpc>
                <a:spcPts val="2383"/>
              </a:lnSpc>
            </a:pPr>
            <a:r>
              <a:rPr lang="en-US" sz="1702" b="true">
                <a:solidFill>
                  <a:srgbClr val="F4FAFB"/>
                </a:solidFill>
                <a:latin typeface="Inter Bold"/>
                <a:ea typeface="Inter Bold"/>
                <a:cs typeface="Inter Bold"/>
                <a:sym typeface="Inter Bold"/>
              </a:rPr>
              <a:t>Website:</a:t>
            </a:r>
          </a:p>
          <a:p>
            <a:pPr algn="just">
              <a:lnSpc>
                <a:spcPts val="1630"/>
              </a:lnSpc>
            </a:pPr>
          </a:p>
          <a:p>
            <a:pPr algn="just" marL="309879" indent="-154939" lvl="1">
              <a:lnSpc>
                <a:spcPts val="2009"/>
              </a:lnSpc>
              <a:buFont typeface="Arial"/>
              <a:buChar char="•"/>
            </a:pPr>
            <a:r>
              <a:rPr lang="en-US" sz="1435">
                <a:solidFill>
                  <a:srgbClr val="F4FAFB"/>
                </a:solidFill>
                <a:latin typeface="Inter"/>
                <a:ea typeface="Inter"/>
                <a:cs typeface="Inter"/>
                <a:sym typeface="Inter"/>
              </a:rPr>
              <a:t>Clean, modern design with a focus on blue and white.</a:t>
            </a:r>
          </a:p>
          <a:p>
            <a:pPr algn="just">
              <a:lnSpc>
                <a:spcPts val="2009"/>
              </a:lnSpc>
            </a:pPr>
          </a:p>
          <a:p>
            <a:pPr algn="just" marL="309879" indent="-154939" lvl="1">
              <a:lnSpc>
                <a:spcPts val="2009"/>
              </a:lnSpc>
              <a:buFont typeface="Arial"/>
              <a:buChar char="•"/>
            </a:pPr>
            <a:r>
              <a:rPr lang="en-US" sz="1435">
                <a:solidFill>
                  <a:srgbClr val="F4FAFB"/>
                </a:solidFill>
                <a:latin typeface="Inter"/>
                <a:ea typeface="Inter"/>
                <a:cs typeface="Inter"/>
                <a:sym typeface="Inter"/>
              </a:rPr>
              <a:t>Easy navigation and clear calls to action (e.g., “Learn More,” “Shop Now”).</a:t>
            </a:r>
          </a:p>
          <a:p>
            <a:pPr algn="just">
              <a:lnSpc>
                <a:spcPts val="1630"/>
              </a:lnSpc>
            </a:pPr>
          </a:p>
          <a:p>
            <a:pPr algn="just">
              <a:lnSpc>
                <a:spcPts val="2383"/>
              </a:lnSpc>
            </a:pPr>
            <a:r>
              <a:rPr lang="en-US" sz="1702" b="true">
                <a:solidFill>
                  <a:srgbClr val="F4FAFB"/>
                </a:solidFill>
                <a:latin typeface="Inter Bold"/>
                <a:ea typeface="Inter Bold"/>
                <a:cs typeface="Inter Bold"/>
                <a:sym typeface="Inter Bold"/>
              </a:rPr>
              <a:t>Social</a:t>
            </a:r>
            <a:r>
              <a:rPr lang="en-US" sz="1702">
                <a:solidFill>
                  <a:srgbClr val="F4FAFB"/>
                </a:solidFill>
                <a:latin typeface="Inter"/>
                <a:ea typeface="Inter"/>
                <a:cs typeface="Inter"/>
                <a:sym typeface="Inter"/>
              </a:rPr>
              <a:t> </a:t>
            </a:r>
            <a:r>
              <a:rPr lang="en-US" sz="1702" b="true">
                <a:solidFill>
                  <a:srgbClr val="F4FAFB"/>
                </a:solidFill>
                <a:latin typeface="Inter Bold"/>
                <a:ea typeface="Inter Bold"/>
                <a:cs typeface="Inter Bold"/>
                <a:sym typeface="Inter Bold"/>
              </a:rPr>
              <a:t>Media:</a:t>
            </a:r>
          </a:p>
          <a:p>
            <a:pPr algn="just">
              <a:lnSpc>
                <a:spcPts val="1630"/>
              </a:lnSpc>
            </a:pPr>
          </a:p>
          <a:p>
            <a:pPr algn="just" marL="309879" indent="-154939" lvl="1">
              <a:lnSpc>
                <a:spcPts val="2009"/>
              </a:lnSpc>
              <a:buFont typeface="Arial"/>
              <a:buChar char="•"/>
            </a:pPr>
            <a:r>
              <a:rPr lang="en-US" sz="1435">
                <a:solidFill>
                  <a:srgbClr val="F4FAFB"/>
                </a:solidFill>
                <a:latin typeface="Inter"/>
                <a:ea typeface="Inter"/>
                <a:cs typeface="Inter"/>
                <a:sym typeface="Inter"/>
              </a:rPr>
              <a:t>Consistent use of Intel Blue and futuristic imagery.</a:t>
            </a:r>
          </a:p>
          <a:p>
            <a:pPr algn="just">
              <a:lnSpc>
                <a:spcPts val="2009"/>
              </a:lnSpc>
            </a:pPr>
          </a:p>
          <a:p>
            <a:pPr algn="just" marL="309879" indent="-154939" lvl="1">
              <a:lnSpc>
                <a:spcPts val="2009"/>
              </a:lnSpc>
              <a:buFont typeface="Arial"/>
              <a:buChar char="•"/>
            </a:pPr>
            <a:r>
              <a:rPr lang="en-US" sz="1435">
                <a:solidFill>
                  <a:srgbClr val="F4FAFB"/>
                </a:solidFill>
                <a:latin typeface="Inter"/>
                <a:ea typeface="Inter"/>
                <a:cs typeface="Inter"/>
                <a:sym typeface="Inter"/>
              </a:rPr>
              <a:t>Engaging content, including product launches, tech tips, and innovation stories.</a:t>
            </a:r>
          </a:p>
          <a:p>
            <a:pPr algn="just">
              <a:lnSpc>
                <a:spcPts val="1630"/>
              </a:lnSpc>
            </a:pPr>
          </a:p>
          <a:p>
            <a:pPr algn="just">
              <a:lnSpc>
                <a:spcPts val="2383"/>
              </a:lnSpc>
            </a:pPr>
            <a:r>
              <a:rPr lang="en-US" sz="1702" b="true">
                <a:solidFill>
                  <a:srgbClr val="F4FAFB"/>
                </a:solidFill>
                <a:latin typeface="Inter Bold"/>
                <a:ea typeface="Inter Bold"/>
                <a:cs typeface="Inter Bold"/>
                <a:sym typeface="Inter Bold"/>
              </a:rPr>
              <a:t>Advertising:</a:t>
            </a:r>
          </a:p>
          <a:p>
            <a:pPr algn="just">
              <a:lnSpc>
                <a:spcPts val="1630"/>
              </a:lnSpc>
            </a:pPr>
          </a:p>
          <a:p>
            <a:pPr algn="just" marL="309879" indent="-154939" lvl="1">
              <a:lnSpc>
                <a:spcPts val="2009"/>
              </a:lnSpc>
              <a:buFont typeface="Arial"/>
              <a:buChar char="•"/>
            </a:pPr>
            <a:r>
              <a:rPr lang="en-US" sz="1435">
                <a:solidFill>
                  <a:srgbClr val="F4FAFB"/>
                </a:solidFill>
                <a:latin typeface="Inter"/>
                <a:ea typeface="Inter"/>
                <a:cs typeface="Inter"/>
                <a:sym typeface="Inter"/>
              </a:rPr>
              <a:t>TV and online ads often feature sleek visuals of Intel-powered devices and emphasize performance and innovation.</a:t>
            </a:r>
          </a:p>
          <a:p>
            <a:pPr algn="just">
              <a:lnSpc>
                <a:spcPts val="2009"/>
              </a:lnSpc>
            </a:pPr>
          </a:p>
          <a:p>
            <a:pPr algn="just">
              <a:lnSpc>
                <a:spcPts val="2009"/>
              </a:lnSpc>
            </a:pPr>
            <a:r>
              <a:rPr lang="en-US" sz="1435">
                <a:solidFill>
                  <a:srgbClr val="F4FAFB"/>
                </a:solidFill>
                <a:latin typeface="Inter"/>
                <a:ea typeface="Inter"/>
                <a:cs typeface="Inter"/>
                <a:sym typeface="Inter"/>
              </a:rPr>
              <a:t>       </a:t>
            </a:r>
            <a:r>
              <a:rPr lang="en-US" sz="1435" u="sng">
                <a:solidFill>
                  <a:srgbClr val="F4FAFB"/>
                </a:solidFill>
                <a:latin typeface="Inter"/>
                <a:ea typeface="Inter"/>
                <a:cs typeface="Inter"/>
                <a:sym typeface="Inter"/>
              </a:rPr>
              <a:t>Example </a:t>
            </a:r>
            <a:r>
              <a:rPr lang="en-US" sz="1435">
                <a:solidFill>
                  <a:srgbClr val="F4FAFB"/>
                </a:solidFill>
                <a:latin typeface="Inter"/>
                <a:ea typeface="Inter"/>
                <a:cs typeface="Inter"/>
                <a:sym typeface="Inter"/>
              </a:rPr>
              <a:t>: </a:t>
            </a:r>
            <a:r>
              <a:rPr lang="en-US" sz="1435">
                <a:solidFill>
                  <a:srgbClr val="F4FAFB"/>
                </a:solidFill>
                <a:latin typeface="Inter"/>
                <a:ea typeface="Inter"/>
                <a:cs typeface="Inter"/>
                <a:sym typeface="Inter"/>
              </a:rPr>
              <a:t>Intel’s “Meet the Makers” campaign highlights creators using Intel technology.</a:t>
            </a:r>
          </a:p>
          <a:p>
            <a:pPr algn="just">
              <a:lnSpc>
                <a:spcPts val="1630"/>
              </a:lnSpc>
            </a:pPr>
          </a:p>
          <a:p>
            <a:pPr algn="just">
              <a:lnSpc>
                <a:spcPts val="2383"/>
              </a:lnSpc>
            </a:pPr>
            <a:r>
              <a:rPr lang="en-US" sz="1702" b="true">
                <a:solidFill>
                  <a:srgbClr val="F4FAFB"/>
                </a:solidFill>
                <a:latin typeface="Inter Bold"/>
                <a:ea typeface="Inter Bold"/>
                <a:cs typeface="Inter Bold"/>
                <a:sym typeface="Inter Bold"/>
              </a:rPr>
              <a:t>Packaging:</a:t>
            </a:r>
          </a:p>
          <a:p>
            <a:pPr algn="just">
              <a:lnSpc>
                <a:spcPts val="2004"/>
              </a:lnSpc>
            </a:pPr>
          </a:p>
          <a:p>
            <a:pPr algn="just" marL="309063" indent="-154532" lvl="1">
              <a:lnSpc>
                <a:spcPts val="2004"/>
              </a:lnSpc>
              <a:buFont typeface="Arial"/>
              <a:buChar char="•"/>
            </a:pPr>
            <a:r>
              <a:rPr lang="en-US" sz="1431">
                <a:solidFill>
                  <a:srgbClr val="F4FAFB"/>
                </a:solidFill>
                <a:latin typeface="Inter"/>
                <a:ea typeface="Inter"/>
                <a:cs typeface="Inter"/>
                <a:sym typeface="Inter"/>
              </a:rPr>
              <a:t>Minimalist design with the Intel logo and product details.</a:t>
            </a:r>
          </a:p>
          <a:p>
            <a:pPr algn="just">
              <a:lnSpc>
                <a:spcPts val="1630"/>
              </a:lnSpc>
            </a:pPr>
          </a:p>
          <a:p>
            <a:pPr algn="just" marL="309063" indent="-154532" lvl="1">
              <a:lnSpc>
                <a:spcPts val="2004"/>
              </a:lnSpc>
              <a:buFont typeface="Arial"/>
              <a:buChar char="•"/>
            </a:pPr>
            <a:r>
              <a:rPr lang="en-US" sz="1431">
                <a:solidFill>
                  <a:srgbClr val="F4FAFB"/>
                </a:solidFill>
                <a:latin typeface="Inter"/>
                <a:ea typeface="Inter"/>
                <a:cs typeface="Inter"/>
                <a:sym typeface="Inter"/>
              </a:rPr>
              <a:t>Focus on blue and white for consistency.</a:t>
            </a:r>
          </a:p>
        </p:txBody>
      </p:sp>
      <p:grpSp>
        <p:nvGrpSpPr>
          <p:cNvPr name="Group 17" id="17"/>
          <p:cNvGrpSpPr/>
          <p:nvPr/>
        </p:nvGrpSpPr>
        <p:grpSpPr>
          <a:xfrm rot="0">
            <a:off x="10454671" y="7502053"/>
            <a:ext cx="404018" cy="467524"/>
            <a:chOff x="0" y="0"/>
            <a:chExt cx="106408" cy="123134"/>
          </a:xfrm>
        </p:grpSpPr>
        <p:sp>
          <p:nvSpPr>
            <p:cNvPr name="Freeform 18" id="18"/>
            <p:cNvSpPr/>
            <p:nvPr/>
          </p:nvSpPr>
          <p:spPr>
            <a:xfrm flipH="false" flipV="false" rot="0">
              <a:off x="0" y="0"/>
              <a:ext cx="106408" cy="123134"/>
            </a:xfrm>
            <a:custGeom>
              <a:avLst/>
              <a:gdLst/>
              <a:ahLst/>
              <a:cxnLst/>
              <a:rect r="r" b="b" t="t" l="l"/>
              <a:pathLst>
                <a:path h="123134" w="106408">
                  <a:moveTo>
                    <a:pt x="0" y="0"/>
                  </a:moveTo>
                  <a:lnTo>
                    <a:pt x="106408" y="0"/>
                  </a:lnTo>
                  <a:lnTo>
                    <a:pt x="106408" y="123134"/>
                  </a:lnTo>
                  <a:lnTo>
                    <a:pt x="0" y="123134"/>
                  </a:lnTo>
                  <a:close/>
                </a:path>
              </a:pathLst>
            </a:custGeom>
            <a:solidFill>
              <a:srgbClr val="077FFC"/>
            </a:solidFill>
          </p:spPr>
        </p:sp>
        <p:sp>
          <p:nvSpPr>
            <p:cNvPr name="TextBox 19" id="19"/>
            <p:cNvSpPr txBox="true"/>
            <p:nvPr/>
          </p:nvSpPr>
          <p:spPr>
            <a:xfrm>
              <a:off x="0" y="28575"/>
              <a:ext cx="106408" cy="94559"/>
            </a:xfrm>
            <a:prstGeom prst="rect">
              <a:avLst/>
            </a:prstGeom>
          </p:spPr>
          <p:txBody>
            <a:bodyPr anchor="ctr" rtlCol="false" tIns="50800" lIns="50800" bIns="50800" rIns="50800"/>
            <a:lstStyle/>
            <a:p>
              <a:pPr algn="ctr">
                <a:lnSpc>
                  <a:spcPts val="1704"/>
                </a:lnSpc>
              </a:pP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4FAFB"/>
        </a:solidFill>
      </p:bgPr>
    </p:bg>
    <p:spTree>
      <p:nvGrpSpPr>
        <p:cNvPr id="1" name=""/>
        <p:cNvGrpSpPr/>
        <p:nvPr/>
      </p:nvGrpSpPr>
      <p:grpSpPr>
        <a:xfrm>
          <a:off x="0" y="0"/>
          <a:ext cx="0" cy="0"/>
          <a:chOff x="0" y="0"/>
          <a:chExt cx="0" cy="0"/>
        </a:xfrm>
      </p:grpSpPr>
      <p:grpSp>
        <p:nvGrpSpPr>
          <p:cNvPr name="Group 2" id="2"/>
          <p:cNvGrpSpPr/>
          <p:nvPr/>
        </p:nvGrpSpPr>
        <p:grpSpPr>
          <a:xfrm rot="0">
            <a:off x="14219088" y="0"/>
            <a:ext cx="4068912" cy="10287000"/>
            <a:chOff x="0" y="0"/>
            <a:chExt cx="1071648" cy="2709333"/>
          </a:xfrm>
        </p:grpSpPr>
        <p:sp>
          <p:nvSpPr>
            <p:cNvPr name="Freeform 3" id="3"/>
            <p:cNvSpPr/>
            <p:nvPr/>
          </p:nvSpPr>
          <p:spPr>
            <a:xfrm flipH="false" flipV="false" rot="0">
              <a:off x="0" y="0"/>
              <a:ext cx="1071648" cy="2709333"/>
            </a:xfrm>
            <a:custGeom>
              <a:avLst/>
              <a:gdLst/>
              <a:ahLst/>
              <a:cxnLst/>
              <a:rect r="r" b="b" t="t" l="l"/>
              <a:pathLst>
                <a:path h="2709333" w="1071648">
                  <a:moveTo>
                    <a:pt x="0" y="0"/>
                  </a:moveTo>
                  <a:lnTo>
                    <a:pt x="1071648" y="0"/>
                  </a:lnTo>
                  <a:lnTo>
                    <a:pt x="1071648" y="2709333"/>
                  </a:lnTo>
                  <a:lnTo>
                    <a:pt x="0" y="2709333"/>
                  </a:lnTo>
                  <a:close/>
                </a:path>
              </a:pathLst>
            </a:custGeom>
            <a:solidFill>
              <a:srgbClr val="17224D"/>
            </a:solidFill>
          </p:spPr>
        </p:sp>
        <p:sp>
          <p:nvSpPr>
            <p:cNvPr name="TextBox 4" id="4"/>
            <p:cNvSpPr txBox="true"/>
            <p:nvPr/>
          </p:nvSpPr>
          <p:spPr>
            <a:xfrm>
              <a:off x="0" y="28575"/>
              <a:ext cx="1071648" cy="2680758"/>
            </a:xfrm>
            <a:prstGeom prst="rect">
              <a:avLst/>
            </a:prstGeom>
          </p:spPr>
          <p:txBody>
            <a:bodyPr anchor="ctr" rtlCol="false" tIns="50800" lIns="50800" bIns="50800" rIns="50800"/>
            <a:lstStyle/>
            <a:p>
              <a:pPr algn="ctr">
                <a:lnSpc>
                  <a:spcPts val="1704"/>
                </a:lnSpc>
              </a:pPr>
            </a:p>
          </p:txBody>
        </p:sp>
      </p:grpSp>
      <p:grpSp>
        <p:nvGrpSpPr>
          <p:cNvPr name="Group 5" id="5"/>
          <p:cNvGrpSpPr/>
          <p:nvPr/>
        </p:nvGrpSpPr>
        <p:grpSpPr>
          <a:xfrm rot="0">
            <a:off x="11178875" y="2057400"/>
            <a:ext cx="6080425" cy="8229600"/>
            <a:chOff x="0" y="0"/>
            <a:chExt cx="942017" cy="1274980"/>
          </a:xfrm>
        </p:grpSpPr>
        <p:sp>
          <p:nvSpPr>
            <p:cNvPr name="Freeform 6" id="6"/>
            <p:cNvSpPr/>
            <p:nvPr/>
          </p:nvSpPr>
          <p:spPr>
            <a:xfrm flipH="false" flipV="false" rot="0">
              <a:off x="0" y="0"/>
              <a:ext cx="942017" cy="1274980"/>
            </a:xfrm>
            <a:custGeom>
              <a:avLst/>
              <a:gdLst/>
              <a:ahLst/>
              <a:cxnLst/>
              <a:rect r="r" b="b" t="t" l="l"/>
              <a:pathLst>
                <a:path h="1274980" w="942017">
                  <a:moveTo>
                    <a:pt x="0" y="0"/>
                  </a:moveTo>
                  <a:lnTo>
                    <a:pt x="942017" y="0"/>
                  </a:lnTo>
                  <a:lnTo>
                    <a:pt x="942017" y="1274980"/>
                  </a:lnTo>
                  <a:lnTo>
                    <a:pt x="0" y="1274980"/>
                  </a:lnTo>
                  <a:close/>
                </a:path>
              </a:pathLst>
            </a:custGeom>
            <a:blipFill>
              <a:blip r:embed="rId2"/>
              <a:stretch>
                <a:fillRect l="0" t="-10896" r="0" b="0"/>
              </a:stretch>
            </a:blipFill>
          </p:spPr>
        </p:sp>
      </p:grpSp>
      <p:grpSp>
        <p:nvGrpSpPr>
          <p:cNvPr name="Group 7" id="7"/>
          <p:cNvGrpSpPr/>
          <p:nvPr/>
        </p:nvGrpSpPr>
        <p:grpSpPr>
          <a:xfrm rot="0">
            <a:off x="16542427" y="1029103"/>
            <a:ext cx="2059630" cy="476836"/>
            <a:chOff x="0" y="0"/>
            <a:chExt cx="542454" cy="125587"/>
          </a:xfrm>
        </p:grpSpPr>
        <p:sp>
          <p:nvSpPr>
            <p:cNvPr name="Freeform 8" id="8"/>
            <p:cNvSpPr/>
            <p:nvPr/>
          </p:nvSpPr>
          <p:spPr>
            <a:xfrm flipH="false" flipV="false" rot="0">
              <a:off x="0" y="0"/>
              <a:ext cx="542454" cy="125587"/>
            </a:xfrm>
            <a:custGeom>
              <a:avLst/>
              <a:gdLst/>
              <a:ahLst/>
              <a:cxnLst/>
              <a:rect r="r" b="b" t="t" l="l"/>
              <a:pathLst>
                <a:path h="125587" w="542454">
                  <a:moveTo>
                    <a:pt x="0" y="0"/>
                  </a:moveTo>
                  <a:lnTo>
                    <a:pt x="542454" y="0"/>
                  </a:lnTo>
                  <a:lnTo>
                    <a:pt x="542454" y="125587"/>
                  </a:lnTo>
                  <a:lnTo>
                    <a:pt x="0" y="125587"/>
                  </a:lnTo>
                  <a:close/>
                </a:path>
              </a:pathLst>
            </a:custGeom>
            <a:solidFill>
              <a:srgbClr val="077FFC"/>
            </a:solidFill>
          </p:spPr>
        </p:sp>
        <p:sp>
          <p:nvSpPr>
            <p:cNvPr name="TextBox 9" id="9"/>
            <p:cNvSpPr txBox="true"/>
            <p:nvPr/>
          </p:nvSpPr>
          <p:spPr>
            <a:xfrm>
              <a:off x="0" y="28575"/>
              <a:ext cx="542454" cy="97012"/>
            </a:xfrm>
            <a:prstGeom prst="rect">
              <a:avLst/>
            </a:prstGeom>
          </p:spPr>
          <p:txBody>
            <a:bodyPr anchor="ctr" rtlCol="false" tIns="50800" lIns="50800" bIns="50800" rIns="50800"/>
            <a:lstStyle/>
            <a:p>
              <a:pPr algn="ctr">
                <a:lnSpc>
                  <a:spcPts val="1704"/>
                </a:lnSpc>
              </a:pPr>
            </a:p>
          </p:txBody>
        </p:sp>
      </p:grpSp>
      <p:sp>
        <p:nvSpPr>
          <p:cNvPr name="Freeform 10" id="10"/>
          <p:cNvSpPr/>
          <p:nvPr/>
        </p:nvSpPr>
        <p:spPr>
          <a:xfrm flipH="false" flipV="false" rot="0">
            <a:off x="1028700" y="1133182"/>
            <a:ext cx="1195982" cy="935040"/>
          </a:xfrm>
          <a:custGeom>
            <a:avLst/>
            <a:gdLst/>
            <a:ahLst/>
            <a:cxnLst/>
            <a:rect r="r" b="b" t="t" l="l"/>
            <a:pathLst>
              <a:path h="935040" w="1195982">
                <a:moveTo>
                  <a:pt x="0" y="0"/>
                </a:moveTo>
                <a:lnTo>
                  <a:pt x="1195982" y="0"/>
                </a:lnTo>
                <a:lnTo>
                  <a:pt x="1195982" y="935040"/>
                </a:lnTo>
                <a:lnTo>
                  <a:pt x="0" y="93504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1" id="11"/>
          <p:cNvSpPr txBox="true"/>
          <p:nvPr/>
        </p:nvSpPr>
        <p:spPr>
          <a:xfrm rot="0">
            <a:off x="16767472" y="1095082"/>
            <a:ext cx="324030" cy="306705"/>
          </a:xfrm>
          <a:prstGeom prst="rect">
            <a:avLst/>
          </a:prstGeom>
        </p:spPr>
        <p:txBody>
          <a:bodyPr anchor="t" rtlCol="false" tIns="0" lIns="0" bIns="0" rIns="0">
            <a:spAutoFit/>
          </a:bodyPr>
          <a:lstStyle/>
          <a:p>
            <a:pPr algn="ctr">
              <a:lnSpc>
                <a:spcPts val="2520"/>
              </a:lnSpc>
              <a:spcBef>
                <a:spcPct val="0"/>
              </a:spcBef>
            </a:pPr>
            <a:r>
              <a:rPr lang="en-US" sz="1800">
                <a:solidFill>
                  <a:srgbClr val="F4FAFB"/>
                </a:solidFill>
                <a:latin typeface="Inter"/>
                <a:ea typeface="Inter"/>
                <a:cs typeface="Inter"/>
                <a:sym typeface="Inter"/>
              </a:rPr>
              <a:t>09</a:t>
            </a:r>
          </a:p>
        </p:txBody>
      </p:sp>
      <p:sp>
        <p:nvSpPr>
          <p:cNvPr name="TextBox 12" id="12"/>
          <p:cNvSpPr txBox="true"/>
          <p:nvPr/>
        </p:nvSpPr>
        <p:spPr>
          <a:xfrm rot="0">
            <a:off x="891904" y="3286850"/>
            <a:ext cx="9321924" cy="836637"/>
          </a:xfrm>
          <a:prstGeom prst="rect">
            <a:avLst/>
          </a:prstGeom>
        </p:spPr>
        <p:txBody>
          <a:bodyPr anchor="t" rtlCol="false" tIns="0" lIns="0" bIns="0" rIns="0">
            <a:spAutoFit/>
          </a:bodyPr>
          <a:lstStyle/>
          <a:p>
            <a:pPr algn="l">
              <a:lnSpc>
                <a:spcPts val="6192"/>
              </a:lnSpc>
            </a:pPr>
            <a:r>
              <a:rPr lang="en-US" b="true" sz="6587">
                <a:solidFill>
                  <a:srgbClr val="077FFC"/>
                </a:solidFill>
                <a:latin typeface="Inter Bold"/>
                <a:ea typeface="Inter Bold"/>
                <a:cs typeface="Inter Bold"/>
                <a:sym typeface="Inter Bold"/>
              </a:rPr>
              <a:t>CONCLUSION</a:t>
            </a:r>
          </a:p>
        </p:txBody>
      </p:sp>
      <p:sp>
        <p:nvSpPr>
          <p:cNvPr name="TextBox 13" id="13"/>
          <p:cNvSpPr txBox="true"/>
          <p:nvPr/>
        </p:nvSpPr>
        <p:spPr>
          <a:xfrm rot="0">
            <a:off x="891904" y="4780063"/>
            <a:ext cx="8252096" cy="3496945"/>
          </a:xfrm>
          <a:prstGeom prst="rect">
            <a:avLst/>
          </a:prstGeom>
        </p:spPr>
        <p:txBody>
          <a:bodyPr anchor="t" rtlCol="false" tIns="0" lIns="0" bIns="0" rIns="0">
            <a:spAutoFit/>
          </a:bodyPr>
          <a:lstStyle/>
          <a:p>
            <a:pPr algn="just">
              <a:lnSpc>
                <a:spcPts val="3079"/>
              </a:lnSpc>
              <a:spcBef>
                <a:spcPct val="0"/>
              </a:spcBef>
            </a:pPr>
            <a:r>
              <a:rPr lang="en-US" sz="2199">
                <a:solidFill>
                  <a:srgbClr val="0067B4"/>
                </a:solidFill>
                <a:latin typeface="Inter"/>
                <a:ea typeface="Inter"/>
                <a:cs typeface="Inter"/>
                <a:sym typeface="Inter"/>
              </a:rPr>
              <a:t>This Intel’s visual documentation showcases a clear, modern, and innovative approach to presenting complex technologies. Through consistent design, structured layouts, and engaging visuals, it enhances understanding while maintaining a professional tone. This approach not only strengthens Intel’s brand identity but also ensures an intuitive and informative experience for users. By bridging technical depth with accessibility, Intel effectively communicates its role as a leader in computing technology.</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4FAFB"/>
        </a:solidFill>
      </p:bgPr>
    </p:bg>
    <p:spTree>
      <p:nvGrpSpPr>
        <p:cNvPr id="1" name=""/>
        <p:cNvGrpSpPr/>
        <p:nvPr/>
      </p:nvGrpSpPr>
      <p:grpSpPr>
        <a:xfrm>
          <a:off x="0" y="0"/>
          <a:ext cx="0" cy="0"/>
          <a:chOff x="0" y="0"/>
          <a:chExt cx="0" cy="0"/>
        </a:xfrm>
      </p:grpSpPr>
      <p:grpSp>
        <p:nvGrpSpPr>
          <p:cNvPr name="Group 2" id="2"/>
          <p:cNvGrpSpPr/>
          <p:nvPr/>
        </p:nvGrpSpPr>
        <p:grpSpPr>
          <a:xfrm rot="0">
            <a:off x="-419281" y="3213412"/>
            <a:ext cx="19126562" cy="4314426"/>
            <a:chOff x="0" y="0"/>
            <a:chExt cx="5037448" cy="1136310"/>
          </a:xfrm>
        </p:grpSpPr>
        <p:sp>
          <p:nvSpPr>
            <p:cNvPr name="Freeform 3" id="3"/>
            <p:cNvSpPr/>
            <p:nvPr/>
          </p:nvSpPr>
          <p:spPr>
            <a:xfrm flipH="false" flipV="false" rot="0">
              <a:off x="0" y="0"/>
              <a:ext cx="5037448" cy="1136310"/>
            </a:xfrm>
            <a:custGeom>
              <a:avLst/>
              <a:gdLst/>
              <a:ahLst/>
              <a:cxnLst/>
              <a:rect r="r" b="b" t="t" l="l"/>
              <a:pathLst>
                <a:path h="1136310" w="5037448">
                  <a:moveTo>
                    <a:pt x="0" y="0"/>
                  </a:moveTo>
                  <a:lnTo>
                    <a:pt x="5037448" y="0"/>
                  </a:lnTo>
                  <a:lnTo>
                    <a:pt x="5037448" y="1136310"/>
                  </a:lnTo>
                  <a:lnTo>
                    <a:pt x="0" y="1136310"/>
                  </a:lnTo>
                  <a:close/>
                </a:path>
              </a:pathLst>
            </a:custGeom>
            <a:solidFill>
              <a:srgbClr val="17224D"/>
            </a:solidFill>
          </p:spPr>
        </p:sp>
        <p:sp>
          <p:nvSpPr>
            <p:cNvPr name="TextBox 4" id="4"/>
            <p:cNvSpPr txBox="true"/>
            <p:nvPr/>
          </p:nvSpPr>
          <p:spPr>
            <a:xfrm>
              <a:off x="0" y="28575"/>
              <a:ext cx="5037448" cy="1107735"/>
            </a:xfrm>
            <a:prstGeom prst="rect">
              <a:avLst/>
            </a:prstGeom>
          </p:spPr>
          <p:txBody>
            <a:bodyPr anchor="ctr" rtlCol="false" tIns="50800" lIns="50800" bIns="50800" rIns="50800"/>
            <a:lstStyle/>
            <a:p>
              <a:pPr algn="ctr">
                <a:lnSpc>
                  <a:spcPts val="1704"/>
                </a:lnSpc>
              </a:pPr>
            </a:p>
          </p:txBody>
        </p:sp>
      </p:grpSp>
      <p:grpSp>
        <p:nvGrpSpPr>
          <p:cNvPr name="Group 5" id="5"/>
          <p:cNvGrpSpPr/>
          <p:nvPr/>
        </p:nvGrpSpPr>
        <p:grpSpPr>
          <a:xfrm rot="0">
            <a:off x="1028700" y="2073584"/>
            <a:ext cx="6438509" cy="8213416"/>
            <a:chOff x="0" y="0"/>
            <a:chExt cx="997494" cy="1272473"/>
          </a:xfrm>
        </p:grpSpPr>
        <p:sp>
          <p:nvSpPr>
            <p:cNvPr name="Freeform 6" id="6"/>
            <p:cNvSpPr/>
            <p:nvPr/>
          </p:nvSpPr>
          <p:spPr>
            <a:xfrm flipH="false" flipV="false" rot="0">
              <a:off x="0" y="0"/>
              <a:ext cx="997494" cy="1272473"/>
            </a:xfrm>
            <a:custGeom>
              <a:avLst/>
              <a:gdLst/>
              <a:ahLst/>
              <a:cxnLst/>
              <a:rect r="r" b="b" t="t" l="l"/>
              <a:pathLst>
                <a:path h="1272473" w="997494">
                  <a:moveTo>
                    <a:pt x="0" y="0"/>
                  </a:moveTo>
                  <a:lnTo>
                    <a:pt x="997494" y="0"/>
                  </a:lnTo>
                  <a:lnTo>
                    <a:pt x="997494" y="1272473"/>
                  </a:lnTo>
                  <a:lnTo>
                    <a:pt x="0" y="1272473"/>
                  </a:lnTo>
                  <a:close/>
                </a:path>
              </a:pathLst>
            </a:custGeom>
            <a:blipFill>
              <a:blip r:embed="rId2"/>
              <a:stretch>
                <a:fillRect l="-32207" t="0" r="-59263" b="0"/>
              </a:stretch>
            </a:blipFill>
          </p:spPr>
        </p:sp>
      </p:grpSp>
      <p:grpSp>
        <p:nvGrpSpPr>
          <p:cNvPr name="Group 7" id="7"/>
          <p:cNvGrpSpPr/>
          <p:nvPr/>
        </p:nvGrpSpPr>
        <p:grpSpPr>
          <a:xfrm rot="0">
            <a:off x="16542427" y="1029103"/>
            <a:ext cx="2059630" cy="476836"/>
            <a:chOff x="0" y="0"/>
            <a:chExt cx="542454" cy="125587"/>
          </a:xfrm>
        </p:grpSpPr>
        <p:sp>
          <p:nvSpPr>
            <p:cNvPr name="Freeform 8" id="8"/>
            <p:cNvSpPr/>
            <p:nvPr/>
          </p:nvSpPr>
          <p:spPr>
            <a:xfrm flipH="false" flipV="false" rot="0">
              <a:off x="0" y="0"/>
              <a:ext cx="542454" cy="125587"/>
            </a:xfrm>
            <a:custGeom>
              <a:avLst/>
              <a:gdLst/>
              <a:ahLst/>
              <a:cxnLst/>
              <a:rect r="r" b="b" t="t" l="l"/>
              <a:pathLst>
                <a:path h="125587" w="542454">
                  <a:moveTo>
                    <a:pt x="0" y="0"/>
                  </a:moveTo>
                  <a:lnTo>
                    <a:pt x="542454" y="0"/>
                  </a:lnTo>
                  <a:lnTo>
                    <a:pt x="542454" y="125587"/>
                  </a:lnTo>
                  <a:lnTo>
                    <a:pt x="0" y="125587"/>
                  </a:lnTo>
                  <a:close/>
                </a:path>
              </a:pathLst>
            </a:custGeom>
            <a:solidFill>
              <a:srgbClr val="077FFC"/>
            </a:solidFill>
          </p:spPr>
        </p:sp>
        <p:sp>
          <p:nvSpPr>
            <p:cNvPr name="TextBox 9" id="9"/>
            <p:cNvSpPr txBox="true"/>
            <p:nvPr/>
          </p:nvSpPr>
          <p:spPr>
            <a:xfrm>
              <a:off x="0" y="28575"/>
              <a:ext cx="542454" cy="97012"/>
            </a:xfrm>
            <a:prstGeom prst="rect">
              <a:avLst/>
            </a:prstGeom>
          </p:spPr>
          <p:txBody>
            <a:bodyPr anchor="ctr" rtlCol="false" tIns="50800" lIns="50800" bIns="50800" rIns="50800"/>
            <a:lstStyle/>
            <a:p>
              <a:pPr algn="ctr">
                <a:lnSpc>
                  <a:spcPts val="1704"/>
                </a:lnSpc>
              </a:pPr>
            </a:p>
          </p:txBody>
        </p:sp>
      </p:grpSp>
      <p:sp>
        <p:nvSpPr>
          <p:cNvPr name="TextBox 10" id="10"/>
          <p:cNvSpPr txBox="true"/>
          <p:nvPr/>
        </p:nvSpPr>
        <p:spPr>
          <a:xfrm rot="0">
            <a:off x="16767472" y="1095082"/>
            <a:ext cx="324030" cy="306779"/>
          </a:xfrm>
          <a:prstGeom prst="rect">
            <a:avLst/>
          </a:prstGeom>
        </p:spPr>
        <p:txBody>
          <a:bodyPr anchor="t" rtlCol="false" tIns="0" lIns="0" bIns="0" rIns="0">
            <a:spAutoFit/>
          </a:bodyPr>
          <a:lstStyle/>
          <a:p>
            <a:pPr algn="ctr">
              <a:lnSpc>
                <a:spcPts val="2520"/>
              </a:lnSpc>
              <a:spcBef>
                <a:spcPct val="0"/>
              </a:spcBef>
            </a:pPr>
            <a:r>
              <a:rPr lang="en-US" sz="1800">
                <a:solidFill>
                  <a:srgbClr val="F4FAFB"/>
                </a:solidFill>
                <a:latin typeface="Inter"/>
                <a:ea typeface="Inter"/>
                <a:cs typeface="Inter"/>
                <a:sym typeface="Inter"/>
              </a:rPr>
              <a:t>10</a:t>
            </a:r>
          </a:p>
        </p:txBody>
      </p:sp>
      <p:sp>
        <p:nvSpPr>
          <p:cNvPr name="TextBox 11" id="11"/>
          <p:cNvSpPr txBox="true"/>
          <p:nvPr/>
        </p:nvSpPr>
        <p:spPr>
          <a:xfrm rot="0">
            <a:off x="10199751" y="4088010"/>
            <a:ext cx="5582059" cy="2860505"/>
          </a:xfrm>
          <a:prstGeom prst="rect">
            <a:avLst/>
          </a:prstGeom>
        </p:spPr>
        <p:txBody>
          <a:bodyPr anchor="t" rtlCol="false" tIns="0" lIns="0" bIns="0" rIns="0">
            <a:spAutoFit/>
          </a:bodyPr>
          <a:lstStyle/>
          <a:p>
            <a:pPr algn="l">
              <a:lnSpc>
                <a:spcPts val="10981"/>
              </a:lnSpc>
            </a:pPr>
            <a:r>
              <a:rPr lang="en-US" b="true" sz="11682">
                <a:solidFill>
                  <a:srgbClr val="077FFC"/>
                </a:solidFill>
                <a:latin typeface="Inter Bold"/>
                <a:ea typeface="Inter Bold"/>
                <a:cs typeface="Inter Bold"/>
                <a:sym typeface="Inter Bold"/>
              </a:rPr>
              <a:t>THANK YOU</a:t>
            </a:r>
          </a:p>
        </p:txBody>
      </p:sp>
      <p:sp>
        <p:nvSpPr>
          <p:cNvPr name="TextBox 12" id="12"/>
          <p:cNvSpPr txBox="true"/>
          <p:nvPr/>
        </p:nvSpPr>
        <p:spPr>
          <a:xfrm rot="0">
            <a:off x="10199751" y="7884586"/>
            <a:ext cx="2815169" cy="1374012"/>
          </a:xfrm>
          <a:prstGeom prst="rect">
            <a:avLst/>
          </a:prstGeom>
        </p:spPr>
        <p:txBody>
          <a:bodyPr anchor="t" rtlCol="false" tIns="0" lIns="0" bIns="0" rIns="0">
            <a:spAutoFit/>
          </a:bodyPr>
          <a:lstStyle/>
          <a:p>
            <a:pPr algn="l">
              <a:lnSpc>
                <a:spcPts val="2786"/>
              </a:lnSpc>
            </a:pPr>
          </a:p>
          <a:p>
            <a:pPr algn="l" marL="302262" indent="-151131" lvl="1">
              <a:lnSpc>
                <a:spcPts val="2786"/>
              </a:lnSpc>
              <a:buFont typeface="Arial"/>
              <a:buChar char="•"/>
            </a:pPr>
            <a:r>
              <a:rPr lang="en-US" sz="1400">
                <a:solidFill>
                  <a:srgbClr val="0067B4"/>
                </a:solidFill>
                <a:latin typeface="Inter"/>
                <a:ea typeface="Inter"/>
                <a:cs typeface="Inter"/>
                <a:sym typeface="Inter"/>
              </a:rPr>
              <a:t>gsehaki@stumail.jccc.edu </a:t>
            </a:r>
          </a:p>
          <a:p>
            <a:pPr algn="l" marL="302262" indent="-151131" lvl="1">
              <a:lnSpc>
                <a:spcPts val="2786"/>
              </a:lnSpc>
              <a:buFont typeface="Arial"/>
              <a:buChar char="•"/>
            </a:pPr>
            <a:r>
              <a:rPr lang="en-US" sz="1400">
                <a:solidFill>
                  <a:srgbClr val="0067B4"/>
                </a:solidFill>
                <a:latin typeface="Inter"/>
                <a:ea typeface="Inter"/>
                <a:cs typeface="Inter"/>
                <a:sym typeface="Inter"/>
              </a:rPr>
              <a:t>12345 College Blvd </a:t>
            </a:r>
          </a:p>
          <a:p>
            <a:pPr algn="l" marL="302262" indent="-151131" lvl="1">
              <a:lnSpc>
                <a:spcPts val="2786"/>
              </a:lnSpc>
              <a:buFont typeface="Arial"/>
              <a:buChar char="•"/>
            </a:pPr>
            <a:r>
              <a:rPr lang="en-US" sz="1400">
                <a:solidFill>
                  <a:srgbClr val="0067B4"/>
                </a:solidFill>
                <a:latin typeface="Inter"/>
                <a:ea typeface="Inter"/>
                <a:cs typeface="Inter"/>
                <a:sym typeface="Inter"/>
              </a:rPr>
              <a:t>@gana.sehaki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DAGgt4gR5a8</dc:identifier>
  <dcterms:modified xsi:type="dcterms:W3CDTF">2011-08-01T06:04:30Z</dcterms:modified>
  <cp:revision>1</cp:revision>
  <dc:title>Borcelle</dc:title>
</cp:coreProperties>
</file>